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9"/>
  </p:notesMasterIdLst>
  <p:handoutMasterIdLst>
    <p:handoutMasterId r:id="rId40"/>
  </p:handoutMasterIdLst>
  <p:sldIdLst>
    <p:sldId id="265" r:id="rId2"/>
    <p:sldId id="260" r:id="rId3"/>
    <p:sldId id="347" r:id="rId4"/>
    <p:sldId id="284" r:id="rId5"/>
    <p:sldId id="349" r:id="rId6"/>
    <p:sldId id="266" r:id="rId7"/>
    <p:sldId id="283" r:id="rId8"/>
    <p:sldId id="348" r:id="rId9"/>
    <p:sldId id="299" r:id="rId10"/>
    <p:sldId id="350" r:id="rId11"/>
    <p:sldId id="308" r:id="rId12"/>
    <p:sldId id="366" r:id="rId13"/>
    <p:sldId id="367" r:id="rId14"/>
    <p:sldId id="288" r:id="rId15"/>
    <p:sldId id="286" r:id="rId16"/>
    <p:sldId id="287" r:id="rId17"/>
    <p:sldId id="315" r:id="rId18"/>
    <p:sldId id="292" r:id="rId19"/>
    <p:sldId id="351" r:id="rId20"/>
    <p:sldId id="364" r:id="rId21"/>
    <p:sldId id="368" r:id="rId22"/>
    <p:sldId id="358" r:id="rId23"/>
    <p:sldId id="354" r:id="rId24"/>
    <p:sldId id="355" r:id="rId25"/>
    <p:sldId id="356" r:id="rId26"/>
    <p:sldId id="357" r:id="rId27"/>
    <p:sldId id="359" r:id="rId28"/>
    <p:sldId id="360" r:id="rId29"/>
    <p:sldId id="365" r:id="rId30"/>
    <p:sldId id="342" r:id="rId31"/>
    <p:sldId id="375" r:id="rId32"/>
    <p:sldId id="343" r:id="rId33"/>
    <p:sldId id="376" r:id="rId34"/>
    <p:sldId id="377" r:id="rId35"/>
    <p:sldId id="291" r:id="rId36"/>
    <p:sldId id="370" r:id="rId37"/>
    <p:sldId id="328" r:id="rId38"/>
  </p:sldIdLst>
  <p:sldSz cx="9144000" cy="5143500" type="screen16x9"/>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4" clrIdx="0"/>
  <p:cmAuthor id="2" name="Michael Allen" initials="MA" lastIdx="3" clrIdx="1">
    <p:extLst>
      <p:ext uri="{19B8F6BF-5375-455C-9EA6-DF929625EA0E}">
        <p15:presenceInfo xmlns:p15="http://schemas.microsoft.com/office/powerpoint/2012/main" userId="3b1af8af01f6cf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CA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0332F-0D75-4F1A-9B80-17DADBAEE5FA}" v="129" dt="2020-12-09T23:09:24.310"/>
    <p1510:client id="{AC0A506F-1767-4365-9788-AF76FE2F4C57}" v="10211" dt="2020-12-09T21:20:22.262"/>
    <p1510:client id="{D57EB93C-8465-45F6-B409-5BBAA1128635}" v="55" dt="2020-12-09T20:33:37.847"/>
    <p1510:client id="{F6C7FE45-9538-4D2C-A8D6-4B497231BEA3}" v="1025" dt="2020-12-09T17:20:31.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8" y="60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1B2B353B-17DE-F24E-9686-9B8AC9ABF674}" type="datetimeFigureOut">
              <a:rPr lang="en-US" smtClean="0"/>
              <a:t>12/11/2020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83FAFBE-6A90-E941-9DCD-9279D83C8C17}" type="slidenum">
              <a:rPr lang="en-US" smtClean="0"/>
              <a:t>‹#›</a:t>
            </a:fld>
            <a:endParaRPr lang="en-US"/>
          </a:p>
        </p:txBody>
      </p:sp>
    </p:spTree>
    <p:extLst>
      <p:ext uri="{BB962C8B-B14F-4D97-AF65-F5344CB8AC3E}">
        <p14:creationId xmlns:p14="http://schemas.microsoft.com/office/powerpoint/2010/main" val="1629585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6A5E00F6-FCEB-3240-BF91-2FE8D291BB05}" type="datetimeFigureOut">
              <a:rPr lang="en-US" smtClean="0"/>
              <a:t>12/11/2020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F01AEB7-DF1E-074E-AD3C-BD912806E15D}" type="slidenum">
              <a:rPr lang="en-US" smtClean="0"/>
              <a:t>‹#›</a:t>
            </a:fld>
            <a:endParaRPr lang="en-US"/>
          </a:p>
        </p:txBody>
      </p:sp>
    </p:spTree>
    <p:extLst>
      <p:ext uri="{BB962C8B-B14F-4D97-AF65-F5344CB8AC3E}">
        <p14:creationId xmlns:p14="http://schemas.microsoft.com/office/powerpoint/2010/main" val="614381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a:t>
            </a:fld>
            <a:endParaRPr lang="en-US"/>
          </a:p>
        </p:txBody>
      </p:sp>
    </p:spTree>
    <p:extLst>
      <p:ext uri="{BB962C8B-B14F-4D97-AF65-F5344CB8AC3E}">
        <p14:creationId xmlns:p14="http://schemas.microsoft.com/office/powerpoint/2010/main" val="813403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11</a:t>
            </a:fld>
            <a:endParaRPr lang="en-US"/>
          </a:p>
        </p:txBody>
      </p:sp>
    </p:spTree>
    <p:extLst>
      <p:ext uri="{BB962C8B-B14F-4D97-AF65-F5344CB8AC3E}">
        <p14:creationId xmlns:p14="http://schemas.microsoft.com/office/powerpoint/2010/main" val="28651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t>What’s out there and how does it apply to Survivor? This leads into the things we decided to look at in Survivor (our research questions) and then guides how we came to the approach we chose.</a:t>
            </a:r>
          </a:p>
        </p:txBody>
      </p:sp>
      <p:sp>
        <p:nvSpPr>
          <p:cNvPr id="4" name="Slide Number Placeholder 3"/>
          <p:cNvSpPr>
            <a:spLocks noGrp="1"/>
          </p:cNvSpPr>
          <p:nvPr>
            <p:ph type="sldNum" sz="quarter" idx="10"/>
          </p:nvPr>
        </p:nvSpPr>
        <p:spPr/>
        <p:txBody>
          <a:bodyPr/>
          <a:lstStyle/>
          <a:p>
            <a:fld id="{BF01AEB7-DF1E-074E-AD3C-BD912806E15D}" type="slidenum">
              <a:rPr lang="en-US" smtClean="0"/>
              <a:t>12</a:t>
            </a:fld>
            <a:endParaRPr lang="en-US"/>
          </a:p>
        </p:txBody>
      </p:sp>
    </p:spTree>
    <p:extLst>
      <p:ext uri="{BB962C8B-B14F-4D97-AF65-F5344CB8AC3E}">
        <p14:creationId xmlns:p14="http://schemas.microsoft.com/office/powerpoint/2010/main" val="148020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t>So the body of literature is there to suggest that, intentional or otherwise, the existence of individual rewards that are extraneous to team goals interferes with attitudes towards collaboration.</a:t>
            </a:r>
          </a:p>
        </p:txBody>
      </p:sp>
      <p:sp>
        <p:nvSpPr>
          <p:cNvPr id="4" name="Slide Number Placeholder 3"/>
          <p:cNvSpPr>
            <a:spLocks noGrp="1"/>
          </p:cNvSpPr>
          <p:nvPr>
            <p:ph type="sldNum" sz="quarter" idx="10"/>
          </p:nvPr>
        </p:nvSpPr>
        <p:spPr/>
        <p:txBody>
          <a:bodyPr/>
          <a:lstStyle/>
          <a:p>
            <a:fld id="{BF01AEB7-DF1E-074E-AD3C-BD912806E15D}" type="slidenum">
              <a:rPr lang="en-US" smtClean="0"/>
              <a:t>13</a:t>
            </a:fld>
            <a:endParaRPr lang="en-US"/>
          </a:p>
        </p:txBody>
      </p:sp>
    </p:spTree>
    <p:extLst>
      <p:ext uri="{BB962C8B-B14F-4D97-AF65-F5344CB8AC3E}">
        <p14:creationId xmlns:p14="http://schemas.microsoft.com/office/powerpoint/2010/main" val="3943425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14</a:t>
            </a:fld>
            <a:endParaRPr lang="en-US"/>
          </a:p>
        </p:txBody>
      </p:sp>
    </p:spTree>
    <p:extLst>
      <p:ext uri="{BB962C8B-B14F-4D97-AF65-F5344CB8AC3E}">
        <p14:creationId xmlns:p14="http://schemas.microsoft.com/office/powerpoint/2010/main" val="39960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15</a:t>
            </a:fld>
            <a:endParaRPr lang="en-US"/>
          </a:p>
        </p:txBody>
      </p:sp>
    </p:spTree>
    <p:extLst>
      <p:ext uri="{BB962C8B-B14F-4D97-AF65-F5344CB8AC3E}">
        <p14:creationId xmlns:p14="http://schemas.microsoft.com/office/powerpoint/2010/main" val="2678685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16</a:t>
            </a:fld>
            <a:endParaRPr lang="en-US"/>
          </a:p>
        </p:txBody>
      </p:sp>
    </p:spTree>
    <p:extLst>
      <p:ext uri="{BB962C8B-B14F-4D97-AF65-F5344CB8AC3E}">
        <p14:creationId xmlns:p14="http://schemas.microsoft.com/office/powerpoint/2010/main" val="1062482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17</a:t>
            </a:fld>
            <a:endParaRPr lang="en-US"/>
          </a:p>
        </p:txBody>
      </p:sp>
    </p:spTree>
    <p:extLst>
      <p:ext uri="{BB962C8B-B14F-4D97-AF65-F5344CB8AC3E}">
        <p14:creationId xmlns:p14="http://schemas.microsoft.com/office/powerpoint/2010/main" val="227690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t>H1: Are some factors significant</a:t>
            </a:r>
          </a:p>
          <a:p>
            <a:r>
              <a:rPr lang="en-US"/>
              <a:t>H2: Do teams that win more score higher in TWQ</a:t>
            </a:r>
          </a:p>
          <a:p>
            <a:r>
              <a:rPr lang="en-US"/>
              <a:t>H3: Do Teams with high TWQ make more winners</a:t>
            </a:r>
          </a:p>
          <a:p>
            <a:r>
              <a:rPr lang="en-US"/>
              <a:t>H4: Focus sensitivity bay evaluating these teams placing people in final 4</a:t>
            </a:r>
          </a:p>
        </p:txBody>
      </p:sp>
      <p:sp>
        <p:nvSpPr>
          <p:cNvPr id="4" name="Slide Number Placeholder 3"/>
          <p:cNvSpPr>
            <a:spLocks noGrp="1"/>
          </p:cNvSpPr>
          <p:nvPr>
            <p:ph type="sldNum" sz="quarter" idx="10"/>
          </p:nvPr>
        </p:nvSpPr>
        <p:spPr/>
        <p:txBody>
          <a:bodyPr/>
          <a:lstStyle/>
          <a:p>
            <a:fld id="{BF01AEB7-DF1E-074E-AD3C-BD912806E15D}" type="slidenum">
              <a:rPr lang="en-US" smtClean="0"/>
              <a:t>18</a:t>
            </a:fld>
            <a:endParaRPr lang="en-US"/>
          </a:p>
        </p:txBody>
      </p:sp>
    </p:spTree>
    <p:extLst>
      <p:ext uri="{BB962C8B-B14F-4D97-AF65-F5344CB8AC3E}">
        <p14:creationId xmlns:p14="http://schemas.microsoft.com/office/powerpoint/2010/main" val="1009963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21</a:t>
            </a:fld>
            <a:endParaRPr lang="en-US"/>
          </a:p>
        </p:txBody>
      </p:sp>
    </p:spTree>
    <p:extLst>
      <p:ext uri="{BB962C8B-B14F-4D97-AF65-F5344CB8AC3E}">
        <p14:creationId xmlns:p14="http://schemas.microsoft.com/office/powerpoint/2010/main" val="1623836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22</a:t>
            </a:fld>
            <a:endParaRPr lang="en-US"/>
          </a:p>
        </p:txBody>
      </p:sp>
    </p:spTree>
    <p:extLst>
      <p:ext uri="{BB962C8B-B14F-4D97-AF65-F5344CB8AC3E}">
        <p14:creationId xmlns:p14="http://schemas.microsoft.com/office/powerpoint/2010/main" val="157862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t>Talk about:</a:t>
            </a:r>
          </a:p>
          <a:p>
            <a:endParaRPr lang="en-US"/>
          </a:p>
          <a:p>
            <a:r>
              <a:rPr lang="en-US"/>
              <a:t>What kind of prizes are these:</a:t>
            </a:r>
          </a:p>
          <a:p>
            <a:endParaRPr lang="en-US"/>
          </a:p>
          <a:p>
            <a:r>
              <a:rPr lang="en-US"/>
              <a:t>Post Project Rewards… promotions…</a:t>
            </a:r>
          </a:p>
        </p:txBody>
      </p:sp>
      <p:sp>
        <p:nvSpPr>
          <p:cNvPr id="4" name="Slide Number Placeholder 3"/>
          <p:cNvSpPr>
            <a:spLocks noGrp="1"/>
          </p:cNvSpPr>
          <p:nvPr>
            <p:ph type="sldNum" sz="quarter" idx="10"/>
          </p:nvPr>
        </p:nvSpPr>
        <p:spPr/>
        <p:txBody>
          <a:bodyPr/>
          <a:lstStyle/>
          <a:p>
            <a:fld id="{BF01AEB7-DF1E-074E-AD3C-BD912806E15D}" type="slidenum">
              <a:rPr lang="en-US" smtClean="0"/>
              <a:t>3</a:t>
            </a:fld>
            <a:endParaRPr lang="en-US"/>
          </a:p>
        </p:txBody>
      </p:sp>
    </p:spTree>
    <p:extLst>
      <p:ext uri="{BB962C8B-B14F-4D97-AF65-F5344CB8AC3E}">
        <p14:creationId xmlns:p14="http://schemas.microsoft.com/office/powerpoint/2010/main" val="3991031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23</a:t>
            </a:fld>
            <a:endParaRPr lang="en-US"/>
          </a:p>
        </p:txBody>
      </p:sp>
    </p:spTree>
    <p:extLst>
      <p:ext uri="{BB962C8B-B14F-4D97-AF65-F5344CB8AC3E}">
        <p14:creationId xmlns:p14="http://schemas.microsoft.com/office/powerpoint/2010/main" val="2074922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24</a:t>
            </a:fld>
            <a:endParaRPr lang="en-US"/>
          </a:p>
        </p:txBody>
      </p:sp>
    </p:spTree>
    <p:extLst>
      <p:ext uri="{BB962C8B-B14F-4D97-AF65-F5344CB8AC3E}">
        <p14:creationId xmlns:p14="http://schemas.microsoft.com/office/powerpoint/2010/main" val="12253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25</a:t>
            </a:fld>
            <a:endParaRPr lang="en-US"/>
          </a:p>
        </p:txBody>
      </p:sp>
    </p:spTree>
    <p:extLst>
      <p:ext uri="{BB962C8B-B14F-4D97-AF65-F5344CB8AC3E}">
        <p14:creationId xmlns:p14="http://schemas.microsoft.com/office/powerpoint/2010/main" val="284680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26</a:t>
            </a:fld>
            <a:endParaRPr lang="en-US"/>
          </a:p>
        </p:txBody>
      </p:sp>
    </p:spTree>
    <p:extLst>
      <p:ext uri="{BB962C8B-B14F-4D97-AF65-F5344CB8AC3E}">
        <p14:creationId xmlns:p14="http://schemas.microsoft.com/office/powerpoint/2010/main" val="1633866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27</a:t>
            </a:fld>
            <a:endParaRPr lang="en-US"/>
          </a:p>
        </p:txBody>
      </p:sp>
    </p:spTree>
    <p:extLst>
      <p:ext uri="{BB962C8B-B14F-4D97-AF65-F5344CB8AC3E}">
        <p14:creationId xmlns:p14="http://schemas.microsoft.com/office/powerpoint/2010/main" val="514918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28</a:t>
            </a:fld>
            <a:endParaRPr lang="en-US"/>
          </a:p>
        </p:txBody>
      </p:sp>
    </p:spTree>
    <p:extLst>
      <p:ext uri="{BB962C8B-B14F-4D97-AF65-F5344CB8AC3E}">
        <p14:creationId xmlns:p14="http://schemas.microsoft.com/office/powerpoint/2010/main" val="67199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29</a:t>
            </a:fld>
            <a:endParaRPr lang="en-US"/>
          </a:p>
        </p:txBody>
      </p:sp>
    </p:spTree>
    <p:extLst>
      <p:ext uri="{BB962C8B-B14F-4D97-AF65-F5344CB8AC3E}">
        <p14:creationId xmlns:p14="http://schemas.microsoft.com/office/powerpoint/2010/main" val="3611984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01AEB7-DF1E-074E-AD3C-BD912806E15D}" type="slidenum">
              <a:rPr lang="en-US" smtClean="0"/>
              <a:t>30</a:t>
            </a:fld>
            <a:endParaRPr lang="en-US"/>
          </a:p>
        </p:txBody>
      </p:sp>
    </p:spTree>
    <p:extLst>
      <p:ext uri="{BB962C8B-B14F-4D97-AF65-F5344CB8AC3E}">
        <p14:creationId xmlns:p14="http://schemas.microsoft.com/office/powerpoint/2010/main" val="1973737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where Nash comes in…</a:t>
            </a:r>
          </a:p>
        </p:txBody>
      </p:sp>
      <p:sp>
        <p:nvSpPr>
          <p:cNvPr id="4" name="Slide Number Placeholder 3"/>
          <p:cNvSpPr>
            <a:spLocks noGrp="1"/>
          </p:cNvSpPr>
          <p:nvPr>
            <p:ph type="sldNum" sz="quarter" idx="5"/>
          </p:nvPr>
        </p:nvSpPr>
        <p:spPr/>
        <p:txBody>
          <a:bodyPr/>
          <a:lstStyle/>
          <a:p>
            <a:fld id="{BF01AEB7-DF1E-074E-AD3C-BD912806E15D}" type="slidenum">
              <a:rPr lang="en-US" smtClean="0"/>
              <a:t>31</a:t>
            </a:fld>
            <a:endParaRPr lang="en-US"/>
          </a:p>
        </p:txBody>
      </p:sp>
    </p:spTree>
    <p:extLst>
      <p:ext uri="{BB962C8B-B14F-4D97-AF65-F5344CB8AC3E}">
        <p14:creationId xmlns:p14="http://schemas.microsoft.com/office/powerpoint/2010/main" val="3461821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Jesi</a:t>
            </a:r>
            <a:r>
              <a:rPr lang="en-US"/>
              <a:t> – First Part</a:t>
            </a:r>
          </a:p>
        </p:txBody>
      </p:sp>
      <p:sp>
        <p:nvSpPr>
          <p:cNvPr id="4" name="Slide Number Placeholder 3"/>
          <p:cNvSpPr>
            <a:spLocks noGrp="1"/>
          </p:cNvSpPr>
          <p:nvPr>
            <p:ph type="sldNum" sz="quarter" idx="5"/>
          </p:nvPr>
        </p:nvSpPr>
        <p:spPr/>
        <p:txBody>
          <a:bodyPr/>
          <a:lstStyle/>
          <a:p>
            <a:fld id="{BF01AEB7-DF1E-074E-AD3C-BD912806E15D}" type="slidenum">
              <a:rPr lang="en-US" smtClean="0"/>
              <a:t>32</a:t>
            </a:fld>
            <a:endParaRPr lang="en-US"/>
          </a:p>
        </p:txBody>
      </p:sp>
    </p:spTree>
    <p:extLst>
      <p:ext uri="{BB962C8B-B14F-4D97-AF65-F5344CB8AC3E}">
        <p14:creationId xmlns:p14="http://schemas.microsoft.com/office/powerpoint/2010/main" val="29875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4</a:t>
            </a:fld>
            <a:endParaRPr lang="en-US"/>
          </a:p>
        </p:txBody>
      </p:sp>
    </p:spTree>
    <p:extLst>
      <p:ext uri="{BB962C8B-B14F-4D97-AF65-F5344CB8AC3E}">
        <p14:creationId xmlns:p14="http://schemas.microsoft.com/office/powerpoint/2010/main" val="4230395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01AEB7-DF1E-074E-AD3C-BD912806E15D}" type="slidenum">
              <a:rPr lang="en-US" smtClean="0"/>
              <a:t>33</a:t>
            </a:fld>
            <a:endParaRPr lang="en-US"/>
          </a:p>
        </p:txBody>
      </p:sp>
    </p:spTree>
    <p:extLst>
      <p:ext uri="{BB962C8B-B14F-4D97-AF65-F5344CB8AC3E}">
        <p14:creationId xmlns:p14="http://schemas.microsoft.com/office/powerpoint/2010/main" val="70548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01AEB7-DF1E-074E-AD3C-BD912806E15D}" type="slidenum">
              <a:rPr lang="en-US" smtClean="0"/>
              <a:t>34</a:t>
            </a:fld>
            <a:endParaRPr lang="en-US"/>
          </a:p>
        </p:txBody>
      </p:sp>
    </p:spTree>
    <p:extLst>
      <p:ext uri="{BB962C8B-B14F-4D97-AF65-F5344CB8AC3E}">
        <p14:creationId xmlns:p14="http://schemas.microsoft.com/office/powerpoint/2010/main" val="811657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35</a:t>
            </a:fld>
            <a:endParaRPr lang="en-US"/>
          </a:p>
        </p:txBody>
      </p:sp>
    </p:spTree>
    <p:extLst>
      <p:ext uri="{BB962C8B-B14F-4D97-AF65-F5344CB8AC3E}">
        <p14:creationId xmlns:p14="http://schemas.microsoft.com/office/powerpoint/2010/main" val="738845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36</a:t>
            </a:fld>
            <a:endParaRPr lang="en-US"/>
          </a:p>
        </p:txBody>
      </p:sp>
    </p:spTree>
    <p:extLst>
      <p:ext uri="{BB962C8B-B14F-4D97-AF65-F5344CB8AC3E}">
        <p14:creationId xmlns:p14="http://schemas.microsoft.com/office/powerpoint/2010/main" val="1153516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37</a:t>
            </a:fld>
            <a:endParaRPr lang="en-US"/>
          </a:p>
        </p:txBody>
      </p:sp>
    </p:spTree>
    <p:extLst>
      <p:ext uri="{BB962C8B-B14F-4D97-AF65-F5344CB8AC3E}">
        <p14:creationId xmlns:p14="http://schemas.microsoft.com/office/powerpoint/2010/main" val="514567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5</a:t>
            </a:fld>
            <a:endParaRPr lang="en-US"/>
          </a:p>
        </p:txBody>
      </p:sp>
    </p:spTree>
    <p:extLst>
      <p:ext uri="{BB962C8B-B14F-4D97-AF65-F5344CB8AC3E}">
        <p14:creationId xmlns:p14="http://schemas.microsoft.com/office/powerpoint/2010/main" val="3594848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a:t>Use survivor as a captured experiment to evaluate TWQ and individual aspects of teamwork and how they relate to post-project reward and opportunity for success</a:t>
            </a:r>
          </a:p>
        </p:txBody>
      </p:sp>
      <p:sp>
        <p:nvSpPr>
          <p:cNvPr id="4" name="Slide Number Placeholder 3"/>
          <p:cNvSpPr>
            <a:spLocks noGrp="1"/>
          </p:cNvSpPr>
          <p:nvPr>
            <p:ph type="sldNum" sz="quarter" idx="10"/>
          </p:nvPr>
        </p:nvSpPr>
        <p:spPr/>
        <p:txBody>
          <a:bodyPr/>
          <a:lstStyle/>
          <a:p>
            <a:fld id="{BF01AEB7-DF1E-074E-AD3C-BD912806E15D}" type="slidenum">
              <a:rPr lang="en-US" smtClean="0"/>
              <a:t>6</a:t>
            </a:fld>
            <a:endParaRPr lang="en-US"/>
          </a:p>
        </p:txBody>
      </p:sp>
    </p:spTree>
    <p:extLst>
      <p:ext uri="{BB962C8B-B14F-4D97-AF65-F5344CB8AC3E}">
        <p14:creationId xmlns:p14="http://schemas.microsoft.com/office/powerpoint/2010/main" val="432584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7</a:t>
            </a:fld>
            <a:endParaRPr lang="en-US"/>
          </a:p>
        </p:txBody>
      </p:sp>
    </p:spTree>
    <p:extLst>
      <p:ext uri="{BB962C8B-B14F-4D97-AF65-F5344CB8AC3E}">
        <p14:creationId xmlns:p14="http://schemas.microsoft.com/office/powerpoint/2010/main" val="208062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8</a:t>
            </a:fld>
            <a:endParaRPr lang="en-US"/>
          </a:p>
        </p:txBody>
      </p:sp>
    </p:spTree>
    <p:extLst>
      <p:ext uri="{BB962C8B-B14F-4D97-AF65-F5344CB8AC3E}">
        <p14:creationId xmlns:p14="http://schemas.microsoft.com/office/powerpoint/2010/main" val="390930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9</a:t>
            </a:fld>
            <a:endParaRPr lang="en-US"/>
          </a:p>
        </p:txBody>
      </p:sp>
    </p:spTree>
    <p:extLst>
      <p:ext uri="{BB962C8B-B14F-4D97-AF65-F5344CB8AC3E}">
        <p14:creationId xmlns:p14="http://schemas.microsoft.com/office/powerpoint/2010/main" val="400153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01AEB7-DF1E-074E-AD3C-BD912806E15D}" type="slidenum">
              <a:rPr lang="en-US" smtClean="0"/>
              <a:t>10</a:t>
            </a:fld>
            <a:endParaRPr lang="en-US"/>
          </a:p>
        </p:txBody>
      </p:sp>
    </p:spTree>
    <p:extLst>
      <p:ext uri="{BB962C8B-B14F-4D97-AF65-F5344CB8AC3E}">
        <p14:creationId xmlns:p14="http://schemas.microsoft.com/office/powerpoint/2010/main" val="743562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B3B5-F817-4771-8FB1-D7DB334F886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9F70C34-F421-4B25-944C-8338358698D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165F280-C45C-4100-901B-C5FD38E0A7E5}"/>
              </a:ext>
            </a:extLst>
          </p:cNvPr>
          <p:cNvSpPr>
            <a:spLocks noGrp="1"/>
          </p:cNvSpPr>
          <p:nvPr>
            <p:ph type="dt" sz="half" idx="10"/>
          </p:nvPr>
        </p:nvSpPr>
        <p:spPr/>
        <p:txBody>
          <a:bodyPr/>
          <a:lstStyle/>
          <a:p>
            <a:fld id="{53CC5EB1-CEF6-401A-BD26-182E00A84E2D}" type="datetime1">
              <a:rPr lang="en-US" smtClean="0"/>
              <a:t>12/11/2020</a:t>
            </a:fld>
            <a:endParaRPr lang="en-US"/>
          </a:p>
        </p:txBody>
      </p:sp>
      <p:sp>
        <p:nvSpPr>
          <p:cNvPr id="5" name="Footer Placeholder 4">
            <a:extLst>
              <a:ext uri="{FF2B5EF4-FFF2-40B4-BE49-F238E27FC236}">
                <a16:creationId xmlns:a16="http://schemas.microsoft.com/office/drawing/2014/main" id="{56DF8E21-7793-4D19-952E-794BE1B9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D1628-8D5A-498C-9B93-E9454317FEC0}"/>
              </a:ext>
            </a:extLst>
          </p:cNvPr>
          <p:cNvSpPr>
            <a:spLocks noGrp="1"/>
          </p:cNvSpPr>
          <p:nvPr>
            <p:ph type="sldNum" sz="quarter" idx="12"/>
          </p:nvPr>
        </p:nvSpPr>
        <p:spPr/>
        <p:txBody>
          <a:bodyPr/>
          <a:lstStyle/>
          <a:p>
            <a:fld id="{4979B935-C483-4E58-9132-FFF7D33FE23D}" type="slidenum">
              <a:rPr lang="en-US" smtClean="0"/>
              <a:t>‹#›</a:t>
            </a:fld>
            <a:endParaRPr lang="en-US"/>
          </a:p>
        </p:txBody>
      </p:sp>
    </p:spTree>
    <p:extLst>
      <p:ext uri="{BB962C8B-B14F-4D97-AF65-F5344CB8AC3E}">
        <p14:creationId xmlns:p14="http://schemas.microsoft.com/office/powerpoint/2010/main" val="275305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3E8C2-A3E9-46FF-84EA-C7470F963D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8AADF2-99BA-4CC1-AD7E-8DF9738E31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5D033-7004-4899-8D04-32B9531C0A39}"/>
              </a:ext>
            </a:extLst>
          </p:cNvPr>
          <p:cNvSpPr>
            <a:spLocks noGrp="1"/>
          </p:cNvSpPr>
          <p:nvPr>
            <p:ph type="dt" sz="half" idx="10"/>
          </p:nvPr>
        </p:nvSpPr>
        <p:spPr/>
        <p:txBody>
          <a:bodyPr/>
          <a:lstStyle/>
          <a:p>
            <a:fld id="{7B0F90FA-3ED5-410F-82DD-323C425FDD05}" type="datetime1">
              <a:rPr lang="en-US" smtClean="0"/>
              <a:t>12/11/2020</a:t>
            </a:fld>
            <a:endParaRPr lang="en-US"/>
          </a:p>
        </p:txBody>
      </p:sp>
      <p:sp>
        <p:nvSpPr>
          <p:cNvPr id="5" name="Footer Placeholder 4">
            <a:extLst>
              <a:ext uri="{FF2B5EF4-FFF2-40B4-BE49-F238E27FC236}">
                <a16:creationId xmlns:a16="http://schemas.microsoft.com/office/drawing/2014/main" id="{87557770-1F9E-4927-BF7A-A8EE1C5C6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8335B-6311-4366-9AA1-B4431C42D214}"/>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332344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F8DB8A-8B24-4129-B73B-7C03533F635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5A221-C520-4C20-A2EE-FCB62C44706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6043E-235A-4A0C-9038-9525BD534BF5}"/>
              </a:ext>
            </a:extLst>
          </p:cNvPr>
          <p:cNvSpPr>
            <a:spLocks noGrp="1"/>
          </p:cNvSpPr>
          <p:nvPr>
            <p:ph type="dt" sz="half" idx="10"/>
          </p:nvPr>
        </p:nvSpPr>
        <p:spPr/>
        <p:txBody>
          <a:bodyPr/>
          <a:lstStyle/>
          <a:p>
            <a:fld id="{558B4D8E-7733-4BF2-878B-FB8E5F1933BB}" type="datetime1">
              <a:rPr lang="en-US" smtClean="0"/>
              <a:t>12/11/2020</a:t>
            </a:fld>
            <a:endParaRPr lang="en-US"/>
          </a:p>
        </p:txBody>
      </p:sp>
      <p:sp>
        <p:nvSpPr>
          <p:cNvPr id="5" name="Footer Placeholder 4">
            <a:extLst>
              <a:ext uri="{FF2B5EF4-FFF2-40B4-BE49-F238E27FC236}">
                <a16:creationId xmlns:a16="http://schemas.microsoft.com/office/drawing/2014/main" id="{736E57F0-995D-4E74-815F-A2291B750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335D8-7438-4B43-8226-7400F3F4D3DC}"/>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029092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8122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0" y="5012500"/>
            <a:ext cx="628650" cy="210906"/>
          </a:xfrm>
          <a:prstGeom prst="rect">
            <a:avLst/>
          </a:prstGeom>
        </p:spPr>
        <p:txBody>
          <a:bodyPr/>
          <a:lstStyle/>
          <a:p>
            <a:fld id="{D0B5CDF8-54D5-6043-A52E-76818AC5EAB8}" type="slidenum">
              <a:rPr lang="en-US" smtClean="0"/>
              <a:t>‹#›</a:t>
            </a:fld>
            <a:endParaRPr lang="en-US"/>
          </a:p>
        </p:txBody>
      </p:sp>
      <p:sp>
        <p:nvSpPr>
          <p:cNvPr id="6" name="Title 1"/>
          <p:cNvSpPr txBox="1">
            <a:spLocks/>
          </p:cNvSpPr>
          <p:nvPr userDrawn="1"/>
        </p:nvSpPr>
        <p:spPr>
          <a:xfrm>
            <a:off x="406581" y="273845"/>
            <a:ext cx="7096625" cy="1072118"/>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b="0" i="0" kern="1200">
                <a:solidFill>
                  <a:schemeClr val="tx1"/>
                </a:solidFill>
                <a:latin typeface="Helvetica Neue Medium" charset="0"/>
                <a:ea typeface="Helvetica Neue Medium" charset="0"/>
                <a:cs typeface="Helvetica Neue Medium" charset="0"/>
              </a:defRPr>
            </a:lvl1pPr>
          </a:lstStyle>
          <a:p>
            <a:endParaRPr lang="en-US" sz="3300"/>
          </a:p>
        </p:txBody>
      </p:sp>
      <p:sp>
        <p:nvSpPr>
          <p:cNvPr id="8" name="Chart Placeholder 7"/>
          <p:cNvSpPr>
            <a:spLocks noGrp="1"/>
          </p:cNvSpPr>
          <p:nvPr>
            <p:ph type="chart" sz="quarter" idx="13"/>
          </p:nvPr>
        </p:nvSpPr>
        <p:spPr>
          <a:xfrm>
            <a:off x="406581" y="1454922"/>
            <a:ext cx="8472500" cy="3038030"/>
          </a:xfrm>
        </p:spPr>
        <p:txBody>
          <a:bodyPr/>
          <a:lstStyle/>
          <a:p>
            <a:r>
              <a:rPr lang="en-US"/>
              <a:t>Click icon to add chart</a:t>
            </a:r>
          </a:p>
        </p:txBody>
      </p:sp>
    </p:spTree>
    <p:extLst>
      <p:ext uri="{BB962C8B-B14F-4D97-AF65-F5344CB8AC3E}">
        <p14:creationId xmlns:p14="http://schemas.microsoft.com/office/powerpoint/2010/main" val="2015011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7314-E2DD-4957-A3FA-804082F668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A63CD3-8E3F-4218-BA3A-966F48313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DFA22-AA5F-4433-A0AB-13CA88A1F5CE}"/>
              </a:ext>
            </a:extLst>
          </p:cNvPr>
          <p:cNvSpPr>
            <a:spLocks noGrp="1"/>
          </p:cNvSpPr>
          <p:nvPr>
            <p:ph type="dt" sz="half" idx="10"/>
          </p:nvPr>
        </p:nvSpPr>
        <p:spPr/>
        <p:txBody>
          <a:bodyPr/>
          <a:lstStyle/>
          <a:p>
            <a:fld id="{F529CAEB-5A3B-4D6E-A88C-C9F309B4A822}" type="datetime1">
              <a:rPr lang="en-US" smtClean="0"/>
              <a:t>12/11/2020</a:t>
            </a:fld>
            <a:endParaRPr lang="en-US"/>
          </a:p>
        </p:txBody>
      </p:sp>
      <p:sp>
        <p:nvSpPr>
          <p:cNvPr id="5" name="Footer Placeholder 4">
            <a:extLst>
              <a:ext uri="{FF2B5EF4-FFF2-40B4-BE49-F238E27FC236}">
                <a16:creationId xmlns:a16="http://schemas.microsoft.com/office/drawing/2014/main" id="{DFD6A8DB-AADA-4632-9A9B-E995EDCEE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EFCFD8-E47F-460C-9AE7-404E3FEA4999}"/>
              </a:ext>
            </a:extLst>
          </p:cNvPr>
          <p:cNvSpPr>
            <a:spLocks noGrp="1"/>
          </p:cNvSpPr>
          <p:nvPr>
            <p:ph type="sldNum" sz="quarter" idx="12"/>
          </p:nvPr>
        </p:nvSpPr>
        <p:spPr/>
        <p:txBody>
          <a:bodyPr/>
          <a:lstStyle/>
          <a:p>
            <a:fld id="{D0B5CDF8-54D5-6043-A52E-76818AC5EAB8}" type="slidenum">
              <a:rPr lang="en-US" smtClean="0"/>
              <a:pPr/>
              <a:t>‹#›</a:t>
            </a:fld>
            <a:endParaRPr lang="en-US"/>
          </a:p>
        </p:txBody>
      </p:sp>
    </p:spTree>
    <p:extLst>
      <p:ext uri="{BB962C8B-B14F-4D97-AF65-F5344CB8AC3E}">
        <p14:creationId xmlns:p14="http://schemas.microsoft.com/office/powerpoint/2010/main" val="1848624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6461-05C2-4366-9207-AE52003CEB0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A11E904-3526-4B23-A3C8-8DF085BAA69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96C3ED-124B-4F47-A447-9BC27CE0CAAB}"/>
              </a:ext>
            </a:extLst>
          </p:cNvPr>
          <p:cNvSpPr>
            <a:spLocks noGrp="1"/>
          </p:cNvSpPr>
          <p:nvPr>
            <p:ph type="dt" sz="half" idx="10"/>
          </p:nvPr>
        </p:nvSpPr>
        <p:spPr/>
        <p:txBody>
          <a:bodyPr/>
          <a:lstStyle/>
          <a:p>
            <a:fld id="{7C182822-43AC-4C7F-9689-742245E20715}" type="datetime1">
              <a:rPr lang="en-US" smtClean="0"/>
              <a:t>12/11/2020</a:t>
            </a:fld>
            <a:endParaRPr lang="en-US"/>
          </a:p>
        </p:txBody>
      </p:sp>
      <p:sp>
        <p:nvSpPr>
          <p:cNvPr id="5" name="Footer Placeholder 4">
            <a:extLst>
              <a:ext uri="{FF2B5EF4-FFF2-40B4-BE49-F238E27FC236}">
                <a16:creationId xmlns:a16="http://schemas.microsoft.com/office/drawing/2014/main" id="{B5815855-9A64-44F6-A7A5-D3DDA6D45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53D31F-C3D9-449B-87D3-F7500947D0CD}"/>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281497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6810-38EA-4C75-A344-A1DEB8B813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13193-4F98-47B1-92B1-357E106E63B9}"/>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EDAC1-66F2-4CA4-A2F0-AD949C5BF39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B7B92D-3205-431E-B765-CCDA1900E41F}"/>
              </a:ext>
            </a:extLst>
          </p:cNvPr>
          <p:cNvSpPr>
            <a:spLocks noGrp="1"/>
          </p:cNvSpPr>
          <p:nvPr>
            <p:ph type="dt" sz="half" idx="10"/>
          </p:nvPr>
        </p:nvSpPr>
        <p:spPr/>
        <p:txBody>
          <a:bodyPr/>
          <a:lstStyle/>
          <a:p>
            <a:fld id="{A9E05105-594F-4BEE-B0AE-F3B7FEA252FA}" type="datetime1">
              <a:rPr lang="en-US" smtClean="0"/>
              <a:t>12/11/2020</a:t>
            </a:fld>
            <a:endParaRPr lang="en-US"/>
          </a:p>
        </p:txBody>
      </p:sp>
      <p:sp>
        <p:nvSpPr>
          <p:cNvPr id="6" name="Footer Placeholder 5">
            <a:extLst>
              <a:ext uri="{FF2B5EF4-FFF2-40B4-BE49-F238E27FC236}">
                <a16:creationId xmlns:a16="http://schemas.microsoft.com/office/drawing/2014/main" id="{97C40679-5F39-40E8-9AEA-F9EAF2AB5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87E22-3A18-489C-969A-014B484A2183}"/>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461218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D40C-D752-4FF0-8DB6-47A98943689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A34279-F25C-433E-849C-5F8B3BAB42F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5F5E7A1-75C4-473D-A352-3F0D73C3A74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AC01D-BCDA-4268-B4AC-290DACCC251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929AD78-69DD-45BE-8D23-86E27314389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61EECC-84A3-46DB-8FAA-73274A682378}"/>
              </a:ext>
            </a:extLst>
          </p:cNvPr>
          <p:cNvSpPr>
            <a:spLocks noGrp="1"/>
          </p:cNvSpPr>
          <p:nvPr>
            <p:ph type="dt" sz="half" idx="10"/>
          </p:nvPr>
        </p:nvSpPr>
        <p:spPr/>
        <p:txBody>
          <a:bodyPr/>
          <a:lstStyle/>
          <a:p>
            <a:fld id="{0B242A50-A618-489A-96B9-C960664965DF}" type="datetime1">
              <a:rPr lang="en-US" smtClean="0"/>
              <a:t>12/11/2020</a:t>
            </a:fld>
            <a:endParaRPr lang="en-US"/>
          </a:p>
        </p:txBody>
      </p:sp>
      <p:sp>
        <p:nvSpPr>
          <p:cNvPr id="8" name="Footer Placeholder 7">
            <a:extLst>
              <a:ext uri="{FF2B5EF4-FFF2-40B4-BE49-F238E27FC236}">
                <a16:creationId xmlns:a16="http://schemas.microsoft.com/office/drawing/2014/main" id="{6CAFC9D4-8A57-43D5-A719-319A357D1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39498C-B7B7-4E91-B5AC-7106F9059F44}"/>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256359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716C-D696-4A91-9DEB-3C00D6E0D7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497D92-7763-4075-BF58-5637ACC08D4B}"/>
              </a:ext>
            </a:extLst>
          </p:cNvPr>
          <p:cNvSpPr>
            <a:spLocks noGrp="1"/>
          </p:cNvSpPr>
          <p:nvPr>
            <p:ph type="dt" sz="half" idx="10"/>
          </p:nvPr>
        </p:nvSpPr>
        <p:spPr/>
        <p:txBody>
          <a:bodyPr/>
          <a:lstStyle/>
          <a:p>
            <a:fld id="{0B8CAAD5-0030-431B-8A04-55711DA51F60}" type="datetime1">
              <a:rPr lang="en-US" smtClean="0"/>
              <a:t>12/11/2020</a:t>
            </a:fld>
            <a:endParaRPr lang="en-US"/>
          </a:p>
        </p:txBody>
      </p:sp>
      <p:sp>
        <p:nvSpPr>
          <p:cNvPr id="4" name="Footer Placeholder 3">
            <a:extLst>
              <a:ext uri="{FF2B5EF4-FFF2-40B4-BE49-F238E27FC236}">
                <a16:creationId xmlns:a16="http://schemas.microsoft.com/office/drawing/2014/main" id="{8B011636-871A-4B82-BD76-23D9B99776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9ED2CD-83EE-49D6-8EAE-EAA23A840FAB}"/>
              </a:ext>
            </a:extLst>
          </p:cNvPr>
          <p:cNvSpPr>
            <a:spLocks noGrp="1"/>
          </p:cNvSpPr>
          <p:nvPr>
            <p:ph type="sldNum" sz="quarter" idx="12"/>
          </p:nvPr>
        </p:nvSpPr>
        <p:spPr/>
        <p:txBody>
          <a:bodyPr/>
          <a:lstStyle/>
          <a:p>
            <a:fld id="{4979B935-C483-4E58-9132-FFF7D33FE23D}" type="slidenum">
              <a:rPr lang="en-US" smtClean="0"/>
              <a:t>‹#›</a:t>
            </a:fld>
            <a:endParaRPr lang="en-US"/>
          </a:p>
        </p:txBody>
      </p:sp>
    </p:spTree>
    <p:extLst>
      <p:ext uri="{BB962C8B-B14F-4D97-AF65-F5344CB8AC3E}">
        <p14:creationId xmlns:p14="http://schemas.microsoft.com/office/powerpoint/2010/main" val="3175228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89E5C-6C6C-412F-823D-407437BFDFF5}"/>
              </a:ext>
            </a:extLst>
          </p:cNvPr>
          <p:cNvSpPr>
            <a:spLocks noGrp="1"/>
          </p:cNvSpPr>
          <p:nvPr>
            <p:ph type="dt" sz="half" idx="10"/>
          </p:nvPr>
        </p:nvSpPr>
        <p:spPr/>
        <p:txBody>
          <a:bodyPr/>
          <a:lstStyle/>
          <a:p>
            <a:fld id="{2F7DEC03-F218-4416-A33E-0AEF7372238F}" type="datetime1">
              <a:rPr lang="en-US" smtClean="0"/>
              <a:t>12/11/2020</a:t>
            </a:fld>
            <a:endParaRPr lang="en-US"/>
          </a:p>
        </p:txBody>
      </p:sp>
      <p:sp>
        <p:nvSpPr>
          <p:cNvPr id="3" name="Footer Placeholder 2">
            <a:extLst>
              <a:ext uri="{FF2B5EF4-FFF2-40B4-BE49-F238E27FC236}">
                <a16:creationId xmlns:a16="http://schemas.microsoft.com/office/drawing/2014/main" id="{BBBB8C62-789D-49CD-B1E7-C442F7AC57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629F83-B11E-45AB-BB2B-6721696392A5}"/>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3154141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4202-088E-4E0C-AEAF-D6F047650DD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7F3AE14-9EF2-4C35-B897-7D11D05C3EF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826E3E-A19A-499B-889B-E3EE5B7A37E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5A9D53-1DE9-4085-BA25-9259D8EB32B7}"/>
              </a:ext>
            </a:extLst>
          </p:cNvPr>
          <p:cNvSpPr>
            <a:spLocks noGrp="1"/>
          </p:cNvSpPr>
          <p:nvPr>
            <p:ph type="dt" sz="half" idx="10"/>
          </p:nvPr>
        </p:nvSpPr>
        <p:spPr/>
        <p:txBody>
          <a:bodyPr/>
          <a:lstStyle/>
          <a:p>
            <a:fld id="{4BDDD2A8-7AD2-4F9A-8128-72F5687B862B}" type="datetime1">
              <a:rPr lang="en-US" smtClean="0"/>
              <a:t>12/11/2020</a:t>
            </a:fld>
            <a:endParaRPr lang="en-US"/>
          </a:p>
        </p:txBody>
      </p:sp>
      <p:sp>
        <p:nvSpPr>
          <p:cNvPr id="6" name="Footer Placeholder 5">
            <a:extLst>
              <a:ext uri="{FF2B5EF4-FFF2-40B4-BE49-F238E27FC236}">
                <a16:creationId xmlns:a16="http://schemas.microsoft.com/office/drawing/2014/main" id="{4CF2A5E4-9635-4DD6-A8AB-52F86DD01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E4264-6993-4F04-A9EB-7A38F6904E70}"/>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3786267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31AC-FDBD-4A5E-85FB-6FC21E6DA2A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8CCE439-99D5-41CC-9F69-0B251A229FA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666A8AA-A007-44F8-B8A0-C4192BFA60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D95F979-6589-41ED-AECB-7857CE994901}"/>
              </a:ext>
            </a:extLst>
          </p:cNvPr>
          <p:cNvSpPr>
            <a:spLocks noGrp="1"/>
          </p:cNvSpPr>
          <p:nvPr>
            <p:ph type="dt" sz="half" idx="10"/>
          </p:nvPr>
        </p:nvSpPr>
        <p:spPr/>
        <p:txBody>
          <a:bodyPr/>
          <a:lstStyle/>
          <a:p>
            <a:fld id="{15CE9A72-0AD5-4CF3-8CF5-2BE6F0F50E32}" type="datetime1">
              <a:rPr lang="en-US" smtClean="0"/>
              <a:t>12/11/2020</a:t>
            </a:fld>
            <a:endParaRPr lang="en-US"/>
          </a:p>
        </p:txBody>
      </p:sp>
      <p:sp>
        <p:nvSpPr>
          <p:cNvPr id="6" name="Footer Placeholder 5">
            <a:extLst>
              <a:ext uri="{FF2B5EF4-FFF2-40B4-BE49-F238E27FC236}">
                <a16:creationId xmlns:a16="http://schemas.microsoft.com/office/drawing/2014/main" id="{7C162808-4CD2-4BA5-866F-92F6DEE77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03AF4A-E92C-4A3F-A3F9-9254F628F2BA}"/>
              </a:ext>
            </a:extLst>
          </p:cNvPr>
          <p:cNvSpPr>
            <a:spLocks noGrp="1"/>
          </p:cNvSpPr>
          <p:nvPr>
            <p:ph type="sldNum" sz="quarter" idx="12"/>
          </p:nvPr>
        </p:nvSpPr>
        <p:spPr/>
        <p:txBody>
          <a:bodyPr/>
          <a:lstStyle/>
          <a:p>
            <a:fld id="{D0B5CDF8-54D5-6043-A52E-76818AC5EAB8}" type="slidenum">
              <a:rPr lang="en-US" smtClean="0"/>
              <a:t>‹#›</a:t>
            </a:fld>
            <a:endParaRPr lang="en-US"/>
          </a:p>
        </p:txBody>
      </p:sp>
    </p:spTree>
    <p:extLst>
      <p:ext uri="{BB962C8B-B14F-4D97-AF65-F5344CB8AC3E}">
        <p14:creationId xmlns:p14="http://schemas.microsoft.com/office/powerpoint/2010/main" val="182407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9D78ED-7F47-420E-A6AC-FE46A5945A5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358039-884D-4758-B069-DDD73C82DE1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43526-9EF8-4943-8738-28DEF500BA0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65C6FB1-3477-4245-91FA-B9DE87883575}" type="datetime1">
              <a:rPr lang="en-US" smtClean="0"/>
              <a:t>12/11/2020</a:t>
            </a:fld>
            <a:endParaRPr lang="en-US"/>
          </a:p>
        </p:txBody>
      </p:sp>
      <p:sp>
        <p:nvSpPr>
          <p:cNvPr id="5" name="Footer Placeholder 4">
            <a:extLst>
              <a:ext uri="{FF2B5EF4-FFF2-40B4-BE49-F238E27FC236}">
                <a16:creationId xmlns:a16="http://schemas.microsoft.com/office/drawing/2014/main" id="{0D8D79DF-978B-459B-95E0-D03B0A52E35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334F44-7671-49EF-ADF4-751220232C2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79B935-C483-4E58-9132-FFF7D33FE23D}" type="slidenum">
              <a:rPr lang="en-US" smtClean="0"/>
              <a:t>‹#›</a:t>
            </a:fld>
            <a:endParaRPr lang="en-US"/>
          </a:p>
        </p:txBody>
      </p:sp>
    </p:spTree>
    <p:extLst>
      <p:ext uri="{BB962C8B-B14F-4D97-AF65-F5344CB8AC3E}">
        <p14:creationId xmlns:p14="http://schemas.microsoft.com/office/powerpoint/2010/main" val="28668443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61" r:id="rId12"/>
    <p:sldLayoutId id="2147483666"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6.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296" y="196216"/>
            <a:ext cx="8709408" cy="2204084"/>
          </a:xfrm>
        </p:spPr>
        <p:txBody>
          <a:bodyPr>
            <a:noAutofit/>
          </a:bodyPr>
          <a:lstStyle/>
          <a:p>
            <a:pPr algn="l">
              <a:lnSpc>
                <a:spcPts val="2700"/>
              </a:lnSpc>
            </a:pPr>
            <a:r>
              <a:rPr lang="en-US" sz="2400" b="1">
                <a:latin typeface="Lato Extended"/>
                <a:ea typeface="KaiTi" panose="020B0503020204020204" pitchFamily="49" charset="-122"/>
                <a:cs typeface="Times New Roman" panose="02020603050405020304" pitchFamily="18" charset="0"/>
              </a:rPr>
              <a:t>Teamwork Quality</a:t>
            </a:r>
            <a:br>
              <a:rPr lang="en-US" sz="1400" b="1">
                <a:latin typeface="Lato Extended"/>
                <a:ea typeface="KaiTi" panose="020B0503020204020204" pitchFamily="49" charset="-122"/>
                <a:cs typeface="Times New Roman" panose="02020603050405020304" pitchFamily="18" charset="0"/>
              </a:rPr>
            </a:br>
            <a:r>
              <a:rPr lang="en-US" sz="1400" b="1">
                <a:latin typeface="Lato Extended"/>
                <a:ea typeface="KaiTi" panose="020B0503020204020204" pitchFamily="49" charset="-122"/>
                <a:cs typeface="Times New Roman" panose="02020603050405020304" pitchFamily="18" charset="0"/>
              </a:rPr>
              <a:t>and </a:t>
            </a:r>
            <a:br>
              <a:rPr lang="en-US" sz="1400" b="1">
                <a:latin typeface="Lato Extended"/>
                <a:ea typeface="KaiTi" panose="020B0503020204020204" pitchFamily="49" charset="-122"/>
                <a:cs typeface="Times New Roman" panose="02020603050405020304" pitchFamily="18" charset="0"/>
              </a:rPr>
            </a:br>
            <a:r>
              <a:rPr lang="en-US" sz="2400" b="1">
                <a:latin typeface="Lato Extended"/>
                <a:ea typeface="KaiTi" panose="020B0503020204020204" pitchFamily="49" charset="-122"/>
                <a:cs typeface="Times New Roman" panose="02020603050405020304" pitchFamily="18" charset="0"/>
              </a:rPr>
              <a:t>Individual Opportunity for Success </a:t>
            </a:r>
            <a:br>
              <a:rPr lang="en-US" sz="2400" b="1">
                <a:latin typeface="Lato Extended"/>
                <a:ea typeface="KaiTi" panose="020B0503020204020204" pitchFamily="49" charset="-122"/>
                <a:cs typeface="Times New Roman" panose="02020603050405020304" pitchFamily="18" charset="0"/>
              </a:rPr>
            </a:br>
            <a:r>
              <a:rPr lang="en-US" sz="1400" b="1">
                <a:latin typeface="Lato Extended"/>
                <a:ea typeface="KaiTi" panose="020B0503020204020204" pitchFamily="49" charset="-122"/>
                <a:cs typeface="Times New Roman" panose="02020603050405020304" pitchFamily="18" charset="0"/>
              </a:rPr>
              <a:t>through</a:t>
            </a:r>
            <a:br>
              <a:rPr lang="en-US" sz="2400" b="1">
                <a:latin typeface="Lato Extended"/>
                <a:ea typeface="KaiTi" panose="020B0503020204020204" pitchFamily="49" charset="-122"/>
                <a:cs typeface="Times New Roman" panose="02020603050405020304" pitchFamily="18" charset="0"/>
              </a:rPr>
            </a:br>
            <a:r>
              <a:rPr lang="en-US" sz="2400" b="1">
                <a:latin typeface="Lato Extended"/>
                <a:ea typeface="KaiTi" panose="020B0503020204020204" pitchFamily="49" charset="-122"/>
                <a:cs typeface="Times New Roman" panose="02020603050405020304" pitchFamily="18" charset="0"/>
              </a:rPr>
              <a:t>The Reality TV Show Survivor</a:t>
            </a:r>
            <a:br>
              <a:rPr lang="en-US" sz="2400" b="1">
                <a:latin typeface="Lato Extended"/>
                <a:ea typeface="KaiTi" panose="020B0503020204020204" pitchFamily="49" charset="-122"/>
                <a:cs typeface="Times New Roman" panose="02020603050405020304" pitchFamily="18" charset="0"/>
              </a:rPr>
            </a:br>
            <a:endParaRPr lang="en-US" sz="1200" b="1">
              <a:latin typeface="Lato Extended"/>
              <a:ea typeface="KaiTi" panose="020B0503020204020204" pitchFamily="49" charset="-122"/>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4" name="Rectangle 3">
            <a:extLst>
              <a:ext uri="{FF2B5EF4-FFF2-40B4-BE49-F238E27FC236}">
                <a16:creationId xmlns:a16="http://schemas.microsoft.com/office/drawing/2014/main" id="{FED9BA98-659E-4D9D-9B40-9868C84DF01F}"/>
              </a:ext>
            </a:extLst>
          </p:cNvPr>
          <p:cNvSpPr/>
          <p:nvPr/>
        </p:nvSpPr>
        <p:spPr>
          <a:xfrm>
            <a:off x="1524000" y="3011407"/>
            <a:ext cx="6096000" cy="1569660"/>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0">
                <a:solidFill>
                  <a:srgbClr val="6A737D"/>
                </a:solidFill>
                <a:effectLst/>
                <a:latin typeface="Lato Extended"/>
              </a:rPr>
              <a:t>School of Modeling, Simulation, and Training</a:t>
            </a:r>
          </a:p>
          <a:p>
            <a:pPr algn="ctr"/>
            <a:r>
              <a:rPr lang="en-US" b="0" i="0">
                <a:solidFill>
                  <a:srgbClr val="6A737D"/>
                </a:solidFill>
                <a:effectLst/>
                <a:latin typeface="Lato Extended"/>
              </a:rPr>
              <a:t>University of Central Florida</a:t>
            </a:r>
          </a:p>
          <a:p>
            <a:pPr algn="ctr"/>
            <a:endParaRPr lang="en-US" sz="1200">
              <a:solidFill>
                <a:srgbClr val="6A737D"/>
              </a:solidFill>
              <a:latin typeface="Lato Extended"/>
            </a:endParaRPr>
          </a:p>
          <a:p>
            <a:pPr algn="ctr"/>
            <a:r>
              <a:rPr lang="en-US" sz="1200">
                <a:solidFill>
                  <a:srgbClr val="6A737D"/>
                </a:solidFill>
                <a:latin typeface="Lato Extended"/>
              </a:rPr>
              <a:t>The Survivors:</a:t>
            </a:r>
          </a:p>
          <a:p>
            <a:pPr algn="ctr"/>
            <a:r>
              <a:rPr lang="en-US" sz="1200">
                <a:solidFill>
                  <a:srgbClr val="6A737D"/>
                </a:solidFill>
                <a:latin typeface="Lato Extended"/>
              </a:rPr>
              <a:t>MICHAEL ALLEN</a:t>
            </a:r>
          </a:p>
          <a:p>
            <a:pPr algn="ctr"/>
            <a:r>
              <a:rPr lang="en-US" sz="1200">
                <a:solidFill>
                  <a:srgbClr val="6A737D"/>
                </a:solidFill>
                <a:latin typeface="Lato Extended"/>
              </a:rPr>
              <a:t>BRADLEY KRIZNAR</a:t>
            </a:r>
          </a:p>
          <a:p>
            <a:pPr algn="ctr"/>
            <a:r>
              <a:rPr lang="en-US" sz="1200">
                <a:solidFill>
                  <a:srgbClr val="6A737D"/>
                </a:solidFill>
                <a:latin typeface="Lato Extended"/>
              </a:rPr>
              <a:t>JESSICA WILLIAMS</a:t>
            </a:r>
          </a:p>
        </p:txBody>
      </p:sp>
      <p:sp>
        <p:nvSpPr>
          <p:cNvPr id="3" name="Slide Number Placeholder 2">
            <a:extLst>
              <a:ext uri="{FF2B5EF4-FFF2-40B4-BE49-F238E27FC236}">
                <a16:creationId xmlns:a16="http://schemas.microsoft.com/office/drawing/2014/main" id="{11D549FA-DD62-4776-97CF-AEF047DEF45B}"/>
              </a:ext>
            </a:extLst>
          </p:cNvPr>
          <p:cNvSpPr>
            <a:spLocks noGrp="1"/>
          </p:cNvSpPr>
          <p:nvPr>
            <p:ph type="sldNum" sz="quarter" idx="12"/>
          </p:nvPr>
        </p:nvSpPr>
        <p:spPr/>
        <p:txBody>
          <a:bodyPr/>
          <a:lstStyle/>
          <a:p>
            <a:fld id="{4979B935-C483-4E58-9132-FFF7D33FE23D}" type="slidenum">
              <a:rPr lang="en-US" smtClean="0"/>
              <a:t>1</a:t>
            </a:fld>
            <a:endParaRPr lang="en-US"/>
          </a:p>
        </p:txBody>
      </p:sp>
    </p:spTree>
    <p:extLst>
      <p:ext uri="{BB962C8B-B14F-4D97-AF65-F5344CB8AC3E}">
        <p14:creationId xmlns:p14="http://schemas.microsoft.com/office/powerpoint/2010/main" val="184414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AFEE21-AFE9-4B90-ACAD-18B9F52DA9F6}"/>
              </a:ext>
            </a:extLst>
          </p:cNvPr>
          <p:cNvGrpSpPr/>
          <p:nvPr/>
        </p:nvGrpSpPr>
        <p:grpSpPr>
          <a:xfrm>
            <a:off x="355427" y="3544229"/>
            <a:ext cx="8830012" cy="1255882"/>
            <a:chOff x="474890" y="3107440"/>
            <a:chExt cx="8830012" cy="1255882"/>
          </a:xfrm>
        </p:grpSpPr>
        <p:sp>
          <p:nvSpPr>
            <p:cNvPr id="6" name="Oval 5">
              <a:extLst>
                <a:ext uri="{FF2B5EF4-FFF2-40B4-BE49-F238E27FC236}">
                  <a16:creationId xmlns:a16="http://schemas.microsoft.com/office/drawing/2014/main" id="{8B74DBB8-514F-40F4-8BA7-9790077E9CDF}"/>
                </a:ext>
              </a:extLst>
            </p:cNvPr>
            <p:cNvSpPr/>
            <p:nvPr/>
          </p:nvSpPr>
          <p:spPr>
            <a:xfrm>
              <a:off x="474890" y="3107440"/>
              <a:ext cx="1017270" cy="52120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Team 1 = 10</a:t>
              </a:r>
            </a:p>
          </p:txBody>
        </p:sp>
        <p:sp>
          <p:nvSpPr>
            <p:cNvPr id="13" name="TextBox 12">
              <a:extLst>
                <a:ext uri="{FF2B5EF4-FFF2-40B4-BE49-F238E27FC236}">
                  <a16:creationId xmlns:a16="http://schemas.microsoft.com/office/drawing/2014/main" id="{78B5814B-8C64-44A5-8961-51789E0800D3}"/>
                </a:ext>
              </a:extLst>
            </p:cNvPr>
            <p:cNvSpPr txBox="1"/>
            <p:nvPr/>
          </p:nvSpPr>
          <p:spPr>
            <a:xfrm>
              <a:off x="1759940" y="3463849"/>
              <a:ext cx="1416587" cy="523220"/>
            </a:xfrm>
            <a:prstGeom prst="rect">
              <a:avLst/>
            </a:prstGeom>
            <a:noFill/>
            <a:ln>
              <a:solidFill>
                <a:schemeClr val="tx1">
                  <a:lumMod val="95000"/>
                  <a:lumOff val="5000"/>
                </a:schemeClr>
              </a:solidFill>
            </a:ln>
          </p:spPr>
          <p:txBody>
            <a:bodyPr wrap="square" rtlCol="0">
              <a:spAutoFit/>
            </a:bodyPr>
            <a:lstStyle/>
            <a:p>
              <a:pPr algn="ctr"/>
              <a:r>
                <a:rPr lang="en-US" sz="1400"/>
                <a:t>Challenge Event:</a:t>
              </a:r>
            </a:p>
            <a:p>
              <a:pPr algn="ctr"/>
              <a:r>
                <a:rPr lang="en-US" sz="1400"/>
                <a:t>Red Team Loses</a:t>
              </a:r>
            </a:p>
          </p:txBody>
        </p:sp>
        <p:cxnSp>
          <p:nvCxnSpPr>
            <p:cNvPr id="4" name="Straight Arrow Connector 3">
              <a:extLst>
                <a:ext uri="{FF2B5EF4-FFF2-40B4-BE49-F238E27FC236}">
                  <a16:creationId xmlns:a16="http://schemas.microsoft.com/office/drawing/2014/main" id="{9A9757ED-C86D-49BF-96FE-1D3E77D7A3CF}"/>
                </a:ext>
              </a:extLst>
            </p:cNvPr>
            <p:cNvCxnSpPr>
              <a:cxnSpLocks/>
            </p:cNvCxnSpPr>
            <p:nvPr/>
          </p:nvCxnSpPr>
          <p:spPr>
            <a:xfrm>
              <a:off x="1492160" y="3419255"/>
              <a:ext cx="288887" cy="114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AD4D53B-A1DD-46BD-B112-E05BC167F7B2}"/>
                </a:ext>
              </a:extLst>
            </p:cNvPr>
            <p:cNvSpPr/>
            <p:nvPr/>
          </p:nvSpPr>
          <p:spPr>
            <a:xfrm>
              <a:off x="478755" y="3842120"/>
              <a:ext cx="1017270" cy="52120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Team 2 = 10</a:t>
              </a:r>
            </a:p>
          </p:txBody>
        </p:sp>
        <p:cxnSp>
          <p:nvCxnSpPr>
            <p:cNvPr id="29" name="Straight Arrow Connector 28">
              <a:extLst>
                <a:ext uri="{FF2B5EF4-FFF2-40B4-BE49-F238E27FC236}">
                  <a16:creationId xmlns:a16="http://schemas.microsoft.com/office/drawing/2014/main" id="{E76DB309-EF07-45CB-B027-033EACD8BAE1}"/>
                </a:ext>
              </a:extLst>
            </p:cNvPr>
            <p:cNvCxnSpPr>
              <a:cxnSpLocks/>
            </p:cNvCxnSpPr>
            <p:nvPr/>
          </p:nvCxnSpPr>
          <p:spPr>
            <a:xfrm flipV="1">
              <a:off x="1492160" y="3950554"/>
              <a:ext cx="288887" cy="104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18E3923-9F98-4B1A-8BF5-D061D9022FF4}"/>
                </a:ext>
              </a:extLst>
            </p:cNvPr>
            <p:cNvSpPr/>
            <p:nvPr/>
          </p:nvSpPr>
          <p:spPr>
            <a:xfrm>
              <a:off x="3465414" y="3160074"/>
              <a:ext cx="1017270" cy="52120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Team 1 = 10</a:t>
              </a:r>
            </a:p>
          </p:txBody>
        </p:sp>
        <p:sp>
          <p:nvSpPr>
            <p:cNvPr id="34" name="Oval 33">
              <a:extLst>
                <a:ext uri="{FF2B5EF4-FFF2-40B4-BE49-F238E27FC236}">
                  <a16:creationId xmlns:a16="http://schemas.microsoft.com/office/drawing/2014/main" id="{7BAE6E72-ADAE-4477-9890-968A27F9C092}"/>
                </a:ext>
              </a:extLst>
            </p:cNvPr>
            <p:cNvSpPr/>
            <p:nvPr/>
          </p:nvSpPr>
          <p:spPr>
            <a:xfrm>
              <a:off x="3484426" y="3842120"/>
              <a:ext cx="1017270" cy="52120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Team 2 = 9</a:t>
              </a:r>
            </a:p>
          </p:txBody>
        </p:sp>
        <p:cxnSp>
          <p:nvCxnSpPr>
            <p:cNvPr id="35" name="Straight Arrow Connector 34">
              <a:extLst>
                <a:ext uri="{FF2B5EF4-FFF2-40B4-BE49-F238E27FC236}">
                  <a16:creationId xmlns:a16="http://schemas.microsoft.com/office/drawing/2014/main" id="{50F801C8-26AE-4623-9F86-AD1E1FAA089A}"/>
                </a:ext>
              </a:extLst>
            </p:cNvPr>
            <p:cNvCxnSpPr>
              <a:cxnSpLocks/>
            </p:cNvCxnSpPr>
            <p:nvPr/>
          </p:nvCxnSpPr>
          <p:spPr>
            <a:xfrm flipV="1">
              <a:off x="3176527" y="3474446"/>
              <a:ext cx="329118" cy="129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FCBBC1-E458-49C1-9B79-04049D65C0D1}"/>
                </a:ext>
              </a:extLst>
            </p:cNvPr>
            <p:cNvCxnSpPr>
              <a:cxnSpLocks/>
            </p:cNvCxnSpPr>
            <p:nvPr/>
          </p:nvCxnSpPr>
          <p:spPr>
            <a:xfrm>
              <a:off x="3177171" y="3963610"/>
              <a:ext cx="307255" cy="1266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F2259C-3921-45F9-8786-49804F68E2FB}"/>
                </a:ext>
              </a:extLst>
            </p:cNvPr>
            <p:cNvGrpSpPr/>
            <p:nvPr/>
          </p:nvGrpSpPr>
          <p:grpSpPr>
            <a:xfrm>
              <a:off x="5612456" y="3185598"/>
              <a:ext cx="1116931" cy="1009330"/>
              <a:chOff x="6170829" y="2335778"/>
              <a:chExt cx="1116931" cy="1009330"/>
            </a:xfrm>
          </p:grpSpPr>
          <p:sp>
            <p:nvSpPr>
              <p:cNvPr id="8" name="Oval 7">
                <a:extLst>
                  <a:ext uri="{FF2B5EF4-FFF2-40B4-BE49-F238E27FC236}">
                    <a16:creationId xmlns:a16="http://schemas.microsoft.com/office/drawing/2014/main" id="{F6B4760D-D005-477A-97AF-1864B24900A2}"/>
                  </a:ext>
                </a:extLst>
              </p:cNvPr>
              <p:cNvSpPr/>
              <p:nvPr/>
            </p:nvSpPr>
            <p:spPr>
              <a:xfrm>
                <a:off x="6457702" y="2437968"/>
                <a:ext cx="184185" cy="17418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p>
            </p:txBody>
          </p:sp>
          <p:sp>
            <p:nvSpPr>
              <p:cNvPr id="40" name="Oval 39">
                <a:extLst>
                  <a:ext uri="{FF2B5EF4-FFF2-40B4-BE49-F238E27FC236}">
                    <a16:creationId xmlns:a16="http://schemas.microsoft.com/office/drawing/2014/main" id="{3F4E89A4-3AB9-4AAC-A474-D94874A0B23F}"/>
                  </a:ext>
                </a:extLst>
              </p:cNvPr>
              <p:cNvSpPr/>
              <p:nvPr/>
            </p:nvSpPr>
            <p:spPr>
              <a:xfrm>
                <a:off x="6745560" y="2335778"/>
                <a:ext cx="184185" cy="1741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p>
            </p:txBody>
          </p:sp>
          <p:sp>
            <p:nvSpPr>
              <p:cNvPr id="41" name="Oval 40">
                <a:extLst>
                  <a:ext uri="{FF2B5EF4-FFF2-40B4-BE49-F238E27FC236}">
                    <a16:creationId xmlns:a16="http://schemas.microsoft.com/office/drawing/2014/main" id="{A01033B8-04D1-4AB8-BAAA-BBBEC20EDB95}"/>
                  </a:ext>
                </a:extLst>
              </p:cNvPr>
              <p:cNvSpPr/>
              <p:nvPr/>
            </p:nvSpPr>
            <p:spPr>
              <a:xfrm>
                <a:off x="7015598" y="3080570"/>
                <a:ext cx="184185" cy="1741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p>
            </p:txBody>
          </p:sp>
          <p:sp>
            <p:nvSpPr>
              <p:cNvPr id="42" name="Oval 41">
                <a:extLst>
                  <a:ext uri="{FF2B5EF4-FFF2-40B4-BE49-F238E27FC236}">
                    <a16:creationId xmlns:a16="http://schemas.microsoft.com/office/drawing/2014/main" id="{02E47E9E-3BD2-49F0-9EC5-73CEFD7BE248}"/>
                  </a:ext>
                </a:extLst>
              </p:cNvPr>
              <p:cNvSpPr/>
              <p:nvPr/>
            </p:nvSpPr>
            <p:spPr>
              <a:xfrm>
                <a:off x="6706256" y="3156871"/>
                <a:ext cx="184185" cy="17418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p>
            </p:txBody>
          </p:sp>
          <p:sp>
            <p:nvSpPr>
              <p:cNvPr id="43" name="Oval 42">
                <a:extLst>
                  <a:ext uri="{FF2B5EF4-FFF2-40B4-BE49-F238E27FC236}">
                    <a16:creationId xmlns:a16="http://schemas.microsoft.com/office/drawing/2014/main" id="{14426D61-2663-446A-988F-E9302C3707CF}"/>
                  </a:ext>
                </a:extLst>
              </p:cNvPr>
              <p:cNvSpPr/>
              <p:nvPr/>
            </p:nvSpPr>
            <p:spPr>
              <a:xfrm>
                <a:off x="6262921" y="2962145"/>
                <a:ext cx="184185" cy="1741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6</a:t>
                </a:r>
              </a:p>
            </p:txBody>
          </p:sp>
          <p:sp>
            <p:nvSpPr>
              <p:cNvPr id="44" name="Oval 43">
                <a:extLst>
                  <a:ext uri="{FF2B5EF4-FFF2-40B4-BE49-F238E27FC236}">
                    <a16:creationId xmlns:a16="http://schemas.microsoft.com/office/drawing/2014/main" id="{4684779E-5D3B-492A-87D5-F29006472A51}"/>
                  </a:ext>
                </a:extLst>
              </p:cNvPr>
              <p:cNvSpPr/>
              <p:nvPr/>
            </p:nvSpPr>
            <p:spPr>
              <a:xfrm>
                <a:off x="6170829" y="2719948"/>
                <a:ext cx="184185" cy="17418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p>
            </p:txBody>
          </p:sp>
          <p:sp>
            <p:nvSpPr>
              <p:cNvPr id="46" name="Oval 45">
                <a:extLst>
                  <a:ext uri="{FF2B5EF4-FFF2-40B4-BE49-F238E27FC236}">
                    <a16:creationId xmlns:a16="http://schemas.microsoft.com/office/drawing/2014/main" id="{1CC7B1D4-D624-47C3-9D4E-5475B6B5558C}"/>
                  </a:ext>
                </a:extLst>
              </p:cNvPr>
              <p:cNvSpPr/>
              <p:nvPr/>
            </p:nvSpPr>
            <p:spPr>
              <a:xfrm>
                <a:off x="6410783" y="3170920"/>
                <a:ext cx="184185" cy="17418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7</a:t>
                </a:r>
              </a:p>
            </p:txBody>
          </p:sp>
          <p:sp>
            <p:nvSpPr>
              <p:cNvPr id="47" name="Oval 46">
                <a:extLst>
                  <a:ext uri="{FF2B5EF4-FFF2-40B4-BE49-F238E27FC236}">
                    <a16:creationId xmlns:a16="http://schemas.microsoft.com/office/drawing/2014/main" id="{7A0C3CFF-8776-4F6E-9BCD-D94742F912EA}"/>
                  </a:ext>
                </a:extLst>
              </p:cNvPr>
              <p:cNvSpPr/>
              <p:nvPr/>
            </p:nvSpPr>
            <p:spPr>
              <a:xfrm>
                <a:off x="6987074" y="2498925"/>
                <a:ext cx="184185" cy="1741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8</a:t>
                </a:r>
              </a:p>
            </p:txBody>
          </p:sp>
          <p:sp>
            <p:nvSpPr>
              <p:cNvPr id="48" name="Oval 47">
                <a:extLst>
                  <a:ext uri="{FF2B5EF4-FFF2-40B4-BE49-F238E27FC236}">
                    <a16:creationId xmlns:a16="http://schemas.microsoft.com/office/drawing/2014/main" id="{4587694B-4432-4190-BA24-E41C895C09C6}"/>
                  </a:ext>
                </a:extLst>
              </p:cNvPr>
              <p:cNvSpPr/>
              <p:nvPr/>
            </p:nvSpPr>
            <p:spPr>
              <a:xfrm>
                <a:off x="7103575" y="2730307"/>
                <a:ext cx="184185" cy="174188"/>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9</a:t>
                </a:r>
              </a:p>
            </p:txBody>
          </p:sp>
        </p:grpSp>
        <p:grpSp>
          <p:nvGrpSpPr>
            <p:cNvPr id="63" name="Group 62">
              <a:extLst>
                <a:ext uri="{FF2B5EF4-FFF2-40B4-BE49-F238E27FC236}">
                  <a16:creationId xmlns:a16="http://schemas.microsoft.com/office/drawing/2014/main" id="{A960B643-9382-4EC3-B49F-B250ABD18B4C}"/>
                </a:ext>
              </a:extLst>
            </p:cNvPr>
            <p:cNvGrpSpPr/>
            <p:nvPr/>
          </p:nvGrpSpPr>
          <p:grpSpPr>
            <a:xfrm>
              <a:off x="4614019" y="3741653"/>
              <a:ext cx="813333" cy="19044"/>
              <a:chOff x="4428744" y="2883578"/>
              <a:chExt cx="813333" cy="19044"/>
            </a:xfrm>
          </p:grpSpPr>
          <p:cxnSp>
            <p:nvCxnSpPr>
              <p:cNvPr id="37" name="Straight Arrow Connector 36">
                <a:extLst>
                  <a:ext uri="{FF2B5EF4-FFF2-40B4-BE49-F238E27FC236}">
                    <a16:creationId xmlns:a16="http://schemas.microsoft.com/office/drawing/2014/main" id="{B691283B-F0F2-4FA4-A4C6-F22F11B672F0}"/>
                  </a:ext>
                </a:extLst>
              </p:cNvPr>
              <p:cNvCxnSpPr>
                <a:cxnSpLocks/>
              </p:cNvCxnSpPr>
              <p:nvPr/>
            </p:nvCxnSpPr>
            <p:spPr>
              <a:xfrm flipV="1">
                <a:off x="4428744" y="2894489"/>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C0986EC-CB26-41EF-87D8-2DDF65E7EA98}"/>
                  </a:ext>
                </a:extLst>
              </p:cNvPr>
              <p:cNvCxnSpPr>
                <a:cxnSpLocks/>
              </p:cNvCxnSpPr>
              <p:nvPr/>
            </p:nvCxnSpPr>
            <p:spPr>
              <a:xfrm flipV="1">
                <a:off x="4677681" y="2890422"/>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B6DCCAE-00A0-4FC7-9435-EA3CE8BF2D20}"/>
                  </a:ext>
                </a:extLst>
              </p:cNvPr>
              <p:cNvCxnSpPr>
                <a:cxnSpLocks/>
              </p:cNvCxnSpPr>
              <p:nvPr/>
            </p:nvCxnSpPr>
            <p:spPr>
              <a:xfrm flipV="1">
                <a:off x="4926618" y="2883578"/>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7CA01E04-259F-485E-A342-F017948E930E}"/>
                </a:ext>
              </a:extLst>
            </p:cNvPr>
            <p:cNvGrpSpPr/>
            <p:nvPr/>
          </p:nvGrpSpPr>
          <p:grpSpPr>
            <a:xfrm>
              <a:off x="7113917" y="3711394"/>
              <a:ext cx="813333" cy="19044"/>
              <a:chOff x="7361026" y="2796484"/>
              <a:chExt cx="813333" cy="19044"/>
            </a:xfrm>
          </p:grpSpPr>
          <p:cxnSp>
            <p:nvCxnSpPr>
              <p:cNvPr id="58" name="Straight Arrow Connector 57">
                <a:extLst>
                  <a:ext uri="{FF2B5EF4-FFF2-40B4-BE49-F238E27FC236}">
                    <a16:creationId xmlns:a16="http://schemas.microsoft.com/office/drawing/2014/main" id="{BE599CE3-5E93-460D-86EE-2885FD6C829A}"/>
                  </a:ext>
                </a:extLst>
              </p:cNvPr>
              <p:cNvCxnSpPr>
                <a:cxnSpLocks/>
              </p:cNvCxnSpPr>
              <p:nvPr/>
            </p:nvCxnSpPr>
            <p:spPr>
              <a:xfrm flipV="1">
                <a:off x="7361026" y="2807395"/>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A6802DD-D3E7-463C-AAA1-C662B75E3B18}"/>
                  </a:ext>
                </a:extLst>
              </p:cNvPr>
              <p:cNvCxnSpPr>
                <a:cxnSpLocks/>
              </p:cNvCxnSpPr>
              <p:nvPr/>
            </p:nvCxnSpPr>
            <p:spPr>
              <a:xfrm flipV="1">
                <a:off x="7609963" y="2803328"/>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343CD2E-FEAB-4DED-97BE-E61597C202F5}"/>
                  </a:ext>
                </a:extLst>
              </p:cNvPr>
              <p:cNvCxnSpPr>
                <a:cxnSpLocks/>
              </p:cNvCxnSpPr>
              <p:nvPr/>
            </p:nvCxnSpPr>
            <p:spPr>
              <a:xfrm flipV="1">
                <a:off x="7858900" y="2796484"/>
                <a:ext cx="315459" cy="8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D92EFDEB-24B5-46C6-A24E-BBA01A4306D8}"/>
                </a:ext>
              </a:extLst>
            </p:cNvPr>
            <p:cNvSpPr txBox="1"/>
            <p:nvPr/>
          </p:nvSpPr>
          <p:spPr>
            <a:xfrm>
              <a:off x="5608559" y="3588162"/>
              <a:ext cx="1192816" cy="276999"/>
            </a:xfrm>
            <a:prstGeom prst="rect">
              <a:avLst/>
            </a:prstGeom>
            <a:noFill/>
            <a:ln>
              <a:noFill/>
            </a:ln>
          </p:spPr>
          <p:txBody>
            <a:bodyPr wrap="square" rtlCol="0">
              <a:spAutoFit/>
            </a:bodyPr>
            <a:lstStyle/>
            <a:p>
              <a:pPr algn="ctr"/>
              <a:r>
                <a:rPr lang="en-US" sz="1200"/>
                <a:t>Individuals</a:t>
              </a:r>
            </a:p>
          </p:txBody>
        </p:sp>
        <p:sp>
          <p:nvSpPr>
            <p:cNvPr id="64" name="TextBox 63">
              <a:extLst>
                <a:ext uri="{FF2B5EF4-FFF2-40B4-BE49-F238E27FC236}">
                  <a16:creationId xmlns:a16="http://schemas.microsoft.com/office/drawing/2014/main" id="{E8AA32A0-EFC6-4174-AD18-2DDC139C5091}"/>
                </a:ext>
              </a:extLst>
            </p:cNvPr>
            <p:cNvSpPr txBox="1"/>
            <p:nvPr/>
          </p:nvSpPr>
          <p:spPr>
            <a:xfrm>
              <a:off x="4319786" y="3351584"/>
              <a:ext cx="1416587" cy="738664"/>
            </a:xfrm>
            <a:prstGeom prst="rect">
              <a:avLst/>
            </a:prstGeom>
            <a:noFill/>
            <a:ln>
              <a:noFill/>
            </a:ln>
          </p:spPr>
          <p:txBody>
            <a:bodyPr wrap="square" rtlCol="0">
              <a:spAutoFit/>
            </a:bodyPr>
            <a:lstStyle/>
            <a:p>
              <a:pPr algn="ctr"/>
              <a:r>
                <a:rPr lang="en-US" sz="1400"/>
                <a:t>Until</a:t>
              </a:r>
            </a:p>
            <a:p>
              <a:pPr algn="ctr"/>
              <a:endParaRPr lang="en-US" sz="1400"/>
            </a:p>
            <a:p>
              <a:pPr algn="ctr"/>
              <a:r>
                <a:rPr lang="en-US" sz="1400"/>
                <a:t>Merge</a:t>
              </a:r>
            </a:p>
          </p:txBody>
        </p:sp>
        <p:grpSp>
          <p:nvGrpSpPr>
            <p:cNvPr id="74" name="Group 73">
              <a:extLst>
                <a:ext uri="{FF2B5EF4-FFF2-40B4-BE49-F238E27FC236}">
                  <a16:creationId xmlns:a16="http://schemas.microsoft.com/office/drawing/2014/main" id="{5E5EB8F2-1756-45C0-B14F-BB750493F60D}"/>
                </a:ext>
              </a:extLst>
            </p:cNvPr>
            <p:cNvGrpSpPr/>
            <p:nvPr/>
          </p:nvGrpSpPr>
          <p:grpSpPr>
            <a:xfrm>
              <a:off x="7888315" y="3150547"/>
              <a:ext cx="1416587" cy="622858"/>
              <a:chOff x="7634585" y="2239983"/>
              <a:chExt cx="1416587" cy="622858"/>
            </a:xfrm>
          </p:grpSpPr>
          <p:sp>
            <p:nvSpPr>
              <p:cNvPr id="50" name="Oval 49">
                <a:extLst>
                  <a:ext uri="{FF2B5EF4-FFF2-40B4-BE49-F238E27FC236}">
                    <a16:creationId xmlns:a16="http://schemas.microsoft.com/office/drawing/2014/main" id="{80ACCE75-F2F6-420B-A28D-2137D7C07E0B}"/>
                  </a:ext>
                </a:extLst>
              </p:cNvPr>
              <p:cNvSpPr/>
              <p:nvPr/>
            </p:nvSpPr>
            <p:spPr>
              <a:xfrm>
                <a:off x="7937316" y="2688653"/>
                <a:ext cx="184185" cy="1741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8</a:t>
                </a:r>
              </a:p>
            </p:txBody>
          </p:sp>
          <p:sp>
            <p:nvSpPr>
              <p:cNvPr id="68" name="TextBox 67">
                <a:extLst>
                  <a:ext uri="{FF2B5EF4-FFF2-40B4-BE49-F238E27FC236}">
                    <a16:creationId xmlns:a16="http://schemas.microsoft.com/office/drawing/2014/main" id="{F0D8F78C-EE7C-4CAD-9429-A9E07FE84673}"/>
                  </a:ext>
                </a:extLst>
              </p:cNvPr>
              <p:cNvSpPr txBox="1"/>
              <p:nvPr/>
            </p:nvSpPr>
            <p:spPr>
              <a:xfrm>
                <a:off x="7634585" y="2239983"/>
                <a:ext cx="1416587" cy="307777"/>
              </a:xfrm>
              <a:prstGeom prst="rect">
                <a:avLst/>
              </a:prstGeom>
              <a:noFill/>
              <a:ln>
                <a:noFill/>
              </a:ln>
            </p:spPr>
            <p:txBody>
              <a:bodyPr wrap="square" rtlCol="0">
                <a:spAutoFit/>
              </a:bodyPr>
              <a:lstStyle/>
              <a:p>
                <a:pPr algn="ctr"/>
                <a:r>
                  <a:rPr lang="en-US" sz="1400"/>
                  <a:t>Yay!</a:t>
                </a:r>
              </a:p>
            </p:txBody>
          </p:sp>
          <p:cxnSp>
            <p:nvCxnSpPr>
              <p:cNvPr id="71" name="Straight Connector 70">
                <a:extLst>
                  <a:ext uri="{FF2B5EF4-FFF2-40B4-BE49-F238E27FC236}">
                    <a16:creationId xmlns:a16="http://schemas.microsoft.com/office/drawing/2014/main" id="{EB28A76E-38EF-4F00-85F6-BF4B11C9506E}"/>
                  </a:ext>
                </a:extLst>
              </p:cNvPr>
              <p:cNvCxnSpPr>
                <a:cxnSpLocks/>
              </p:cNvCxnSpPr>
              <p:nvPr/>
            </p:nvCxnSpPr>
            <p:spPr>
              <a:xfrm flipH="1">
                <a:off x="8121502" y="2516807"/>
                <a:ext cx="60307" cy="112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63F88464-EC59-4783-A3EF-A4AA02041DDF}"/>
                </a:ext>
              </a:extLst>
            </p:cNvPr>
            <p:cNvSpPr txBox="1"/>
            <p:nvPr/>
          </p:nvSpPr>
          <p:spPr>
            <a:xfrm>
              <a:off x="6801433" y="3376145"/>
              <a:ext cx="1416587" cy="738664"/>
            </a:xfrm>
            <a:prstGeom prst="rect">
              <a:avLst/>
            </a:prstGeom>
            <a:noFill/>
            <a:ln>
              <a:noFill/>
            </a:ln>
          </p:spPr>
          <p:txBody>
            <a:bodyPr wrap="square" rtlCol="0">
              <a:spAutoFit/>
            </a:bodyPr>
            <a:lstStyle/>
            <a:p>
              <a:pPr algn="ctr"/>
              <a:r>
                <a:rPr lang="en-US" sz="1400"/>
                <a:t>Until</a:t>
              </a:r>
            </a:p>
            <a:p>
              <a:pPr algn="ctr"/>
              <a:endParaRPr lang="en-US" sz="1400"/>
            </a:p>
            <a:p>
              <a:pPr algn="ctr"/>
              <a:r>
                <a:rPr lang="en-US" sz="1400"/>
                <a:t>Winner</a:t>
              </a:r>
            </a:p>
          </p:txBody>
        </p:sp>
      </p:grpSp>
      <p:sp>
        <p:nvSpPr>
          <p:cNvPr id="45" name="TextBox 44">
            <a:extLst>
              <a:ext uri="{FF2B5EF4-FFF2-40B4-BE49-F238E27FC236}">
                <a16:creationId xmlns:a16="http://schemas.microsoft.com/office/drawing/2014/main" id="{6DD9EB83-E642-4D50-B0D3-A120EA2320FD}"/>
              </a:ext>
            </a:extLst>
          </p:cNvPr>
          <p:cNvSpPr txBox="1"/>
          <p:nvPr/>
        </p:nvSpPr>
        <p:spPr>
          <a:xfrm>
            <a:off x="474890" y="935439"/>
            <a:ext cx="8313683" cy="2400657"/>
          </a:xfrm>
          <a:prstGeom prst="rect">
            <a:avLst/>
          </a:prstGeom>
          <a:noFill/>
        </p:spPr>
        <p:txBody>
          <a:bodyPr wrap="square" lIns="91440" tIns="45720" rIns="91440" bIns="45720" anchor="t">
            <a:spAutoFit/>
          </a:bodyPr>
          <a:lstStyle/>
          <a:p>
            <a:r>
              <a:rPr lang="en-US" sz="1500" b="1">
                <a:solidFill>
                  <a:srgbClr val="2D3B45"/>
                </a:solidFill>
                <a:latin typeface="Lato Extended"/>
              </a:rPr>
              <a:t>What is Survivor?</a:t>
            </a:r>
          </a:p>
          <a:p>
            <a:pPr marL="285750" indent="-285750">
              <a:buFont typeface="Arial" panose="020B0604020202020204" pitchFamily="34" charset="0"/>
              <a:buChar char="•"/>
            </a:pPr>
            <a:r>
              <a:rPr lang="en-US" sz="1500">
                <a:solidFill>
                  <a:srgbClr val="2D3B45"/>
                </a:solidFill>
                <a:latin typeface="Lato Extended"/>
              </a:rPr>
              <a:t>A game where 20 people compete to win a grand prize of $1Million.</a:t>
            </a:r>
          </a:p>
          <a:p>
            <a:pPr marL="285750" indent="-285750">
              <a:buFont typeface="Arial" panose="020B0604020202020204" pitchFamily="34" charset="0"/>
              <a:buChar char="•"/>
            </a:pPr>
            <a:endParaRPr lang="en-US" sz="1500">
              <a:solidFill>
                <a:srgbClr val="2D3B45"/>
              </a:solidFill>
              <a:latin typeface="Lato Extended"/>
            </a:endParaRPr>
          </a:p>
          <a:p>
            <a:r>
              <a:rPr lang="en-US" sz="1500" b="1">
                <a:solidFill>
                  <a:srgbClr val="2D3B45"/>
                </a:solidFill>
                <a:latin typeface="Lato Extended"/>
              </a:rPr>
              <a:t>How does teamwork factor in?</a:t>
            </a:r>
          </a:p>
          <a:p>
            <a:pPr marL="285750" indent="-285750">
              <a:buFont typeface="Arial" panose="020B0604020202020204" pitchFamily="34" charset="0"/>
              <a:buChar char="•"/>
            </a:pPr>
            <a:r>
              <a:rPr lang="en-US" sz="1500">
                <a:solidFill>
                  <a:srgbClr val="2D3B45"/>
                </a:solidFill>
                <a:latin typeface="Lato Extended"/>
              </a:rPr>
              <a:t>Players begin the game on a team.</a:t>
            </a:r>
          </a:p>
          <a:p>
            <a:pPr marL="285750" indent="-285750">
              <a:buFont typeface="Arial" panose="020B0604020202020204" pitchFamily="34" charset="0"/>
              <a:buChar char="•"/>
            </a:pPr>
            <a:r>
              <a:rPr lang="en-US" sz="1500">
                <a:solidFill>
                  <a:srgbClr val="2D3B45"/>
                </a:solidFill>
                <a:latin typeface="Lato Extended"/>
              </a:rPr>
              <a:t>The teams compete in a challenge and the loser sends someone home.</a:t>
            </a:r>
          </a:p>
          <a:p>
            <a:pPr marL="285750" indent="-285750">
              <a:buFont typeface="Arial" panose="020B0604020202020204" pitchFamily="34" charset="0"/>
              <a:buChar char="•"/>
            </a:pPr>
            <a:r>
              <a:rPr lang="en-US" sz="1500">
                <a:solidFill>
                  <a:srgbClr val="2D3B45"/>
                </a:solidFill>
                <a:latin typeface="Lato Extended"/>
              </a:rPr>
              <a:t>At a predetermined point, the teams dissolve and it goes to ‘everyone for themselves’.</a:t>
            </a:r>
          </a:p>
          <a:p>
            <a:pPr marL="285750" indent="-285750">
              <a:buFont typeface="Arial" panose="020B0604020202020204" pitchFamily="34" charset="0"/>
              <a:buChar char="•"/>
            </a:pPr>
            <a:endParaRPr lang="en-US" sz="1500" b="1">
              <a:solidFill>
                <a:srgbClr val="2D3B45"/>
              </a:solidFill>
              <a:latin typeface="Lato Extended"/>
            </a:endParaRPr>
          </a:p>
          <a:p>
            <a:r>
              <a:rPr lang="en-US" sz="1500" b="1">
                <a:solidFill>
                  <a:srgbClr val="2D3B45"/>
                </a:solidFill>
                <a:latin typeface="Lato Extended"/>
              </a:rPr>
              <a:t>Opportunity For Success?</a:t>
            </a:r>
            <a:endParaRPr lang="en-US" sz="1500">
              <a:solidFill>
                <a:srgbClr val="2D3B45"/>
              </a:solidFill>
              <a:latin typeface="Lato Extended"/>
            </a:endParaRPr>
          </a:p>
          <a:p>
            <a:pPr marL="285750" indent="-285750">
              <a:buFont typeface="Arial" panose="020B0604020202020204" pitchFamily="34" charset="0"/>
              <a:buChar char="•"/>
            </a:pPr>
            <a:r>
              <a:rPr lang="en-US" sz="1500">
                <a:solidFill>
                  <a:srgbClr val="2D3B45"/>
                </a:solidFill>
                <a:latin typeface="Lato Extended"/>
              </a:rPr>
              <a:t>Only the Final 4 get to compete in final round, and only 1 person can win the game.</a:t>
            </a:r>
          </a:p>
        </p:txBody>
      </p:sp>
      <p:pic>
        <p:nvPicPr>
          <p:cNvPr id="49" name="Picture 2">
            <a:extLst>
              <a:ext uri="{FF2B5EF4-FFF2-40B4-BE49-F238E27FC236}">
                <a16:creationId xmlns:a16="http://schemas.microsoft.com/office/drawing/2014/main" id="{1296E590-D520-4641-84DF-F67ED1DF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1" y="196429"/>
            <a:ext cx="6410324" cy="3583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2334DED0-CFDC-49F8-9A7E-16320CF67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13EA6093-05A5-4307-A966-B6DDD550AAA2}"/>
              </a:ext>
            </a:extLst>
          </p:cNvPr>
          <p:cNvSpPr>
            <a:spLocks noGrp="1"/>
          </p:cNvSpPr>
          <p:nvPr>
            <p:ph type="sldNum" sz="quarter" idx="12"/>
          </p:nvPr>
        </p:nvSpPr>
        <p:spPr/>
        <p:txBody>
          <a:bodyPr/>
          <a:lstStyle/>
          <a:p>
            <a:fld id="{D0B5CDF8-54D5-6043-A52E-76818AC5EAB8}" type="slidenum">
              <a:rPr lang="en-US" smtClean="0"/>
              <a:pPr/>
              <a:t>10</a:t>
            </a:fld>
            <a:endParaRPr lang="en-US"/>
          </a:p>
        </p:txBody>
      </p:sp>
    </p:spTree>
    <p:extLst>
      <p:ext uri="{BB962C8B-B14F-4D97-AF65-F5344CB8AC3E}">
        <p14:creationId xmlns:p14="http://schemas.microsoft.com/office/powerpoint/2010/main" val="343680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5FF6571-F143-49E2-82E2-AF4CFA02D290}"/>
              </a:ext>
            </a:extLst>
          </p:cNvPr>
          <p:cNvSpPr txBox="1"/>
          <p:nvPr/>
        </p:nvSpPr>
        <p:spPr>
          <a:xfrm>
            <a:off x="686621" y="542563"/>
            <a:ext cx="8313683" cy="2123658"/>
          </a:xfrm>
          <a:prstGeom prst="rect">
            <a:avLst/>
          </a:prstGeom>
          <a:noFill/>
        </p:spPr>
        <p:txBody>
          <a:bodyPr wrap="square">
            <a:spAutoFit/>
          </a:bodyPr>
          <a:lstStyle/>
          <a:p>
            <a:endParaRPr lang="en-US" sz="1600">
              <a:solidFill>
                <a:srgbClr val="2D3B45"/>
              </a:solidFill>
              <a:latin typeface="Lato Extended"/>
            </a:endParaRPr>
          </a:p>
          <a:p>
            <a:pPr marL="285750" indent="-285750">
              <a:buFont typeface="Arial" panose="020B0604020202020204" pitchFamily="34" charset="0"/>
              <a:buChar char="•"/>
            </a:pPr>
            <a:r>
              <a:rPr lang="en-US" sz="1600">
                <a:solidFill>
                  <a:srgbClr val="2D3B45"/>
                </a:solidFill>
                <a:latin typeface="Lato Extended"/>
              </a:rPr>
              <a:t>Ad hoc teams</a:t>
            </a:r>
          </a:p>
          <a:p>
            <a:pPr marL="285750" indent="-285750">
              <a:buFont typeface="Arial" panose="020B0604020202020204" pitchFamily="34" charset="0"/>
              <a:buChar char="•"/>
            </a:pPr>
            <a:endParaRPr lang="en-US" sz="1200">
              <a:solidFill>
                <a:srgbClr val="2D3B45"/>
              </a:solidFill>
              <a:latin typeface="Lato Extended"/>
            </a:endParaRPr>
          </a:p>
          <a:p>
            <a:pPr marL="285750" indent="-285750">
              <a:buFont typeface="Arial" panose="020B0604020202020204" pitchFamily="34" charset="0"/>
              <a:buChar char="•"/>
            </a:pPr>
            <a:r>
              <a:rPr lang="en-US" sz="1600">
                <a:solidFill>
                  <a:srgbClr val="2D3B45"/>
                </a:solidFill>
                <a:latin typeface="Lato Extended"/>
              </a:rPr>
              <a:t>Wide variety of people</a:t>
            </a:r>
          </a:p>
          <a:p>
            <a:pPr marL="171450" indent="-171450">
              <a:buFont typeface="Arial" panose="020B0604020202020204" pitchFamily="34" charset="0"/>
              <a:buChar char="•"/>
            </a:pPr>
            <a:endParaRPr lang="en-US" sz="1200">
              <a:solidFill>
                <a:srgbClr val="2D3B45"/>
              </a:solidFill>
              <a:latin typeface="Lato Extended"/>
            </a:endParaRPr>
          </a:p>
          <a:p>
            <a:pPr marL="285750" indent="-285750">
              <a:buFont typeface="Arial" panose="020B0604020202020204" pitchFamily="34" charset="0"/>
              <a:buChar char="•"/>
            </a:pPr>
            <a:r>
              <a:rPr lang="en-US" sz="1600">
                <a:solidFill>
                  <a:srgbClr val="2D3B45"/>
                </a:solidFill>
                <a:latin typeface="Lato Extended"/>
              </a:rPr>
              <a:t>Unfamiliar challenges that require intense teamwork (great lab setting)</a:t>
            </a:r>
          </a:p>
          <a:p>
            <a:pPr marL="171450" indent="-171450">
              <a:buFont typeface="Arial" panose="020B0604020202020204" pitchFamily="34" charset="0"/>
              <a:buChar char="•"/>
            </a:pPr>
            <a:endParaRPr lang="en-US" sz="1200">
              <a:solidFill>
                <a:srgbClr val="2D3B45"/>
              </a:solidFill>
              <a:latin typeface="Lato Extended"/>
            </a:endParaRPr>
          </a:p>
          <a:p>
            <a:pPr marL="285750" indent="-285750">
              <a:buFont typeface="Arial" panose="020B0604020202020204" pitchFamily="34" charset="0"/>
              <a:buChar char="•"/>
            </a:pPr>
            <a:r>
              <a:rPr lang="en-US" sz="1600">
                <a:solidFill>
                  <a:srgbClr val="2D3B45"/>
                </a:solidFill>
                <a:latin typeface="Lato Extended"/>
              </a:rPr>
              <a:t>OVERTLY individual contest that involves intense teamwork dynamics</a:t>
            </a:r>
          </a:p>
          <a:p>
            <a:pPr marL="285750" indent="-285750">
              <a:buFont typeface="Arial" panose="020B0604020202020204" pitchFamily="34" charset="0"/>
              <a:buChar char="•"/>
            </a:pPr>
            <a:endParaRPr lang="en-US" sz="1600">
              <a:solidFill>
                <a:srgbClr val="2D3B45"/>
              </a:solidFill>
              <a:latin typeface="Lato Extended"/>
            </a:endParaRPr>
          </a:p>
        </p:txBody>
      </p:sp>
      <p:pic>
        <p:nvPicPr>
          <p:cNvPr id="4" name="Picture 3" descr="A group of people on a dirt road&#10;&#10;Description automatically generated">
            <a:extLst>
              <a:ext uri="{FF2B5EF4-FFF2-40B4-BE49-F238E27FC236}">
                <a16:creationId xmlns:a16="http://schemas.microsoft.com/office/drawing/2014/main" id="{0FE4FA4A-EC94-F144-AFD9-C02F8181E62C}"/>
              </a:ext>
            </a:extLst>
          </p:cNvPr>
          <p:cNvPicPr>
            <a:picLocks noChangeAspect="1"/>
          </p:cNvPicPr>
          <p:nvPr/>
        </p:nvPicPr>
        <p:blipFill rotWithShape="1">
          <a:blip r:embed="rId3"/>
          <a:srcRect t="-5" r="7677" b="2257"/>
          <a:stretch/>
        </p:blipFill>
        <p:spPr>
          <a:xfrm>
            <a:off x="899012" y="2527973"/>
            <a:ext cx="3268872" cy="2307325"/>
          </a:xfrm>
          <a:prstGeom prst="rect">
            <a:avLst/>
          </a:prstGeom>
          <a:ln>
            <a:solidFill>
              <a:schemeClr val="tx1"/>
            </a:solidFill>
          </a:ln>
        </p:spPr>
      </p:pic>
      <p:pic>
        <p:nvPicPr>
          <p:cNvPr id="8" name="Picture 7" descr="A group of people standing on top of a ramp&#10;&#10;Description automatically generated">
            <a:extLst>
              <a:ext uri="{FF2B5EF4-FFF2-40B4-BE49-F238E27FC236}">
                <a16:creationId xmlns:a16="http://schemas.microsoft.com/office/drawing/2014/main" id="{F42EEF9F-710C-C948-A3C5-55337BAC0C5B}"/>
              </a:ext>
            </a:extLst>
          </p:cNvPr>
          <p:cNvPicPr>
            <a:picLocks noChangeAspect="1"/>
          </p:cNvPicPr>
          <p:nvPr/>
        </p:nvPicPr>
        <p:blipFill rotWithShape="1">
          <a:blip r:embed="rId4"/>
          <a:srcRect l="4831" t="4735" r="3680" b="8262"/>
          <a:stretch/>
        </p:blipFill>
        <p:spPr>
          <a:xfrm>
            <a:off x="5115482" y="2525430"/>
            <a:ext cx="3651111" cy="2312410"/>
          </a:xfrm>
          <a:prstGeom prst="rect">
            <a:avLst/>
          </a:prstGeom>
          <a:ln>
            <a:solidFill>
              <a:schemeClr val="tx1"/>
            </a:solidFill>
          </a:ln>
        </p:spPr>
      </p:pic>
      <p:sp>
        <p:nvSpPr>
          <p:cNvPr id="15" name="TextBox 14">
            <a:extLst>
              <a:ext uri="{FF2B5EF4-FFF2-40B4-BE49-F238E27FC236}">
                <a16:creationId xmlns:a16="http://schemas.microsoft.com/office/drawing/2014/main" id="{3D4DE889-AA10-8447-9B8A-F396B58D6354}"/>
              </a:ext>
            </a:extLst>
          </p:cNvPr>
          <p:cNvSpPr txBox="1"/>
          <p:nvPr/>
        </p:nvSpPr>
        <p:spPr>
          <a:xfrm>
            <a:off x="1260482" y="4866187"/>
            <a:ext cx="3932543" cy="215444"/>
          </a:xfrm>
          <a:prstGeom prst="rect">
            <a:avLst/>
          </a:prstGeom>
          <a:noFill/>
        </p:spPr>
        <p:txBody>
          <a:bodyPr wrap="square" rtlCol="0">
            <a:spAutoFit/>
          </a:bodyPr>
          <a:lstStyle/>
          <a:p>
            <a:r>
              <a:rPr lang="en-US" sz="800" i="1"/>
              <a:t>‘Roll With It!’, S20E04; S30E03; [retrieved from CBS]</a:t>
            </a:r>
          </a:p>
        </p:txBody>
      </p:sp>
      <p:pic>
        <p:nvPicPr>
          <p:cNvPr id="4098" name="Picture 2">
            <a:extLst>
              <a:ext uri="{FF2B5EF4-FFF2-40B4-BE49-F238E27FC236}">
                <a16:creationId xmlns:a16="http://schemas.microsoft.com/office/drawing/2014/main" id="{C406D5A0-65B0-4856-B0F7-77FF09F07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051" y="196429"/>
            <a:ext cx="6410324" cy="358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D1D583-8E2D-41CD-9B31-40ACCFDEC7E6}"/>
              </a:ext>
            </a:extLst>
          </p:cNvPr>
          <p:cNvSpPr txBox="1"/>
          <p:nvPr/>
        </p:nvSpPr>
        <p:spPr>
          <a:xfrm>
            <a:off x="5986377" y="4866187"/>
            <a:ext cx="3932543" cy="215444"/>
          </a:xfrm>
          <a:prstGeom prst="rect">
            <a:avLst/>
          </a:prstGeom>
          <a:noFill/>
        </p:spPr>
        <p:txBody>
          <a:bodyPr wrap="square" rtlCol="0">
            <a:spAutoFit/>
          </a:bodyPr>
          <a:lstStyle/>
          <a:p>
            <a:r>
              <a:rPr lang="en-US" sz="800" i="1"/>
              <a:t>‘We Got A Rat’, S31E03, [retrieved from CBS]</a:t>
            </a:r>
          </a:p>
        </p:txBody>
      </p:sp>
      <p:pic>
        <p:nvPicPr>
          <p:cNvPr id="12" name="Picture 11">
            <a:extLst>
              <a:ext uri="{FF2B5EF4-FFF2-40B4-BE49-F238E27FC236}">
                <a16:creationId xmlns:a16="http://schemas.microsoft.com/office/drawing/2014/main" id="{32C0F8A3-2C5A-4D40-9C88-7A8EB2CD6E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B38EB78D-55BD-43E9-B0DF-33B7BFF12F81}"/>
              </a:ext>
            </a:extLst>
          </p:cNvPr>
          <p:cNvSpPr>
            <a:spLocks noGrp="1"/>
          </p:cNvSpPr>
          <p:nvPr>
            <p:ph type="sldNum" sz="quarter" idx="12"/>
          </p:nvPr>
        </p:nvSpPr>
        <p:spPr/>
        <p:txBody>
          <a:bodyPr/>
          <a:lstStyle/>
          <a:p>
            <a:fld id="{D0B5CDF8-54D5-6043-A52E-76818AC5EAB8}" type="slidenum">
              <a:rPr lang="en-US" smtClean="0"/>
              <a:pPr/>
              <a:t>11</a:t>
            </a:fld>
            <a:endParaRPr lang="en-US"/>
          </a:p>
        </p:txBody>
      </p:sp>
    </p:spTree>
    <p:extLst>
      <p:ext uri="{BB962C8B-B14F-4D97-AF65-F5344CB8AC3E}">
        <p14:creationId xmlns:p14="http://schemas.microsoft.com/office/powerpoint/2010/main" val="1187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2F8335-B404-48CC-8A33-941F9169683E}"/>
              </a:ext>
            </a:extLst>
          </p:cNvPr>
          <p:cNvSpPr txBox="1"/>
          <p:nvPr/>
        </p:nvSpPr>
        <p:spPr>
          <a:xfrm>
            <a:off x="385101" y="779766"/>
            <a:ext cx="8329407" cy="4278094"/>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a:latin typeface="Calibri"/>
                <a:cs typeface="Calibri"/>
              </a:rPr>
              <a:t>Pearsall, Christian, &amp; Ellis (2010) discussed the effects of </a:t>
            </a:r>
            <a:r>
              <a:rPr lang="en-US" sz="1600" b="1">
                <a:latin typeface="Calibri"/>
                <a:cs typeface="Calibri"/>
              </a:rPr>
              <a:t>individual rewards on individual behavior in team settings</a:t>
            </a:r>
            <a:endParaRPr lang="en-US" sz="1600" b="1">
              <a:solidFill>
                <a:srgbClr val="2D3B45"/>
              </a:solidFill>
              <a:latin typeface="Lato Extended"/>
            </a:endParaRPr>
          </a:p>
          <a:p>
            <a:pPr marL="742950" lvl="1" indent="-285750">
              <a:buFont typeface="Arial" panose="020B0604020202020204" pitchFamily="34" charset="0"/>
              <a:buChar char="•"/>
            </a:pPr>
            <a:r>
              <a:rPr lang="en-US" sz="1600">
                <a:solidFill>
                  <a:srgbClr val="000000"/>
                </a:solidFill>
                <a:latin typeface="Calibri"/>
                <a:cs typeface="Calibri"/>
              </a:rPr>
              <a:t>They identified that when </a:t>
            </a:r>
            <a:r>
              <a:rPr lang="en-US" sz="1600" b="1">
                <a:solidFill>
                  <a:srgbClr val="000000"/>
                </a:solidFill>
                <a:latin typeface="Calibri"/>
                <a:cs typeface="Calibri"/>
              </a:rPr>
              <a:t>individual rewards</a:t>
            </a:r>
            <a:r>
              <a:rPr lang="en-US" sz="1600">
                <a:solidFill>
                  <a:srgbClr val="000000"/>
                </a:solidFill>
                <a:latin typeface="Calibri"/>
                <a:cs typeface="Calibri"/>
              </a:rPr>
              <a:t> are employed, there is a stronger connection between behavior and outcomes; however, </a:t>
            </a:r>
            <a:r>
              <a:rPr lang="en-US" sz="1600" b="1">
                <a:solidFill>
                  <a:srgbClr val="000000"/>
                </a:solidFill>
                <a:latin typeface="Calibri"/>
                <a:cs typeface="Calibri"/>
              </a:rPr>
              <a:t>team members </a:t>
            </a:r>
            <a:r>
              <a:rPr lang="en-US" sz="1600">
                <a:solidFill>
                  <a:srgbClr val="000000"/>
                </a:solidFill>
                <a:latin typeface="Calibri"/>
                <a:cs typeface="Calibri"/>
              </a:rPr>
              <a:t>are</a:t>
            </a:r>
            <a:r>
              <a:rPr lang="en-US" sz="1600" b="1">
                <a:solidFill>
                  <a:srgbClr val="000000"/>
                </a:solidFill>
                <a:latin typeface="Calibri"/>
                <a:cs typeface="Calibri"/>
              </a:rPr>
              <a:t> not encouraged </a:t>
            </a:r>
            <a:r>
              <a:rPr lang="en-US" sz="1600">
                <a:solidFill>
                  <a:srgbClr val="000000"/>
                </a:solidFill>
                <a:latin typeface="Calibri"/>
                <a:cs typeface="Calibri"/>
              </a:rPr>
              <a:t>to</a:t>
            </a:r>
            <a:r>
              <a:rPr lang="en-US" sz="1600" b="1">
                <a:solidFill>
                  <a:srgbClr val="000000"/>
                </a:solidFill>
                <a:latin typeface="Calibri"/>
                <a:cs typeface="Calibri"/>
              </a:rPr>
              <a:t> focus </a:t>
            </a:r>
            <a:r>
              <a:rPr lang="en-US" sz="1600">
                <a:solidFill>
                  <a:srgbClr val="000000"/>
                </a:solidFill>
                <a:latin typeface="Calibri"/>
                <a:cs typeface="Calibri"/>
              </a:rPr>
              <a:t>attention</a:t>
            </a:r>
            <a:r>
              <a:rPr lang="en-US" sz="1600" b="1">
                <a:solidFill>
                  <a:srgbClr val="000000"/>
                </a:solidFill>
                <a:latin typeface="Calibri"/>
                <a:cs typeface="Calibri"/>
              </a:rPr>
              <a:t> on helping </a:t>
            </a:r>
            <a:r>
              <a:rPr lang="en-US" sz="1600">
                <a:solidFill>
                  <a:srgbClr val="000000"/>
                </a:solidFill>
                <a:latin typeface="Calibri"/>
                <a:cs typeface="Calibri"/>
              </a:rPr>
              <a:t>their</a:t>
            </a:r>
            <a:r>
              <a:rPr lang="en-US" sz="1600" b="1">
                <a:solidFill>
                  <a:srgbClr val="000000"/>
                </a:solidFill>
                <a:latin typeface="Calibri"/>
                <a:cs typeface="Calibri"/>
              </a:rPr>
              <a:t> teammates</a:t>
            </a:r>
          </a:p>
          <a:p>
            <a:pPr marL="1200150" lvl="2" indent="-285750">
              <a:buFont typeface="Arial" panose="020B0604020202020204" pitchFamily="34" charset="0"/>
              <a:buChar char="•"/>
            </a:pPr>
            <a:r>
              <a:rPr lang="en-US" sz="1600">
                <a:solidFill>
                  <a:srgbClr val="000000"/>
                </a:solidFill>
                <a:latin typeface="Calibri"/>
                <a:cs typeface="Calibri"/>
              </a:rPr>
              <a:t>This could translate to low </a:t>
            </a:r>
            <a:r>
              <a:rPr lang="en-US" sz="1600" b="1">
                <a:solidFill>
                  <a:srgbClr val="000000"/>
                </a:solidFill>
                <a:latin typeface="Calibri"/>
                <a:cs typeface="Calibri"/>
              </a:rPr>
              <a:t>Cohesion, Mutual Support, and Effort</a:t>
            </a:r>
            <a:r>
              <a:rPr lang="en-US" sz="1600">
                <a:solidFill>
                  <a:srgbClr val="000000"/>
                </a:solidFill>
                <a:latin typeface="Calibri"/>
                <a:cs typeface="Calibri"/>
              </a:rPr>
              <a:t> in teams without high-performing Survivor contestants </a:t>
            </a:r>
          </a:p>
          <a:p>
            <a:pPr marL="742950" lvl="1" indent="-285750">
              <a:buFont typeface="Arial" panose="020B0604020202020204" pitchFamily="34" charset="0"/>
              <a:buChar char="•"/>
            </a:pPr>
            <a:r>
              <a:rPr lang="en-US" sz="1600">
                <a:solidFill>
                  <a:srgbClr val="000000"/>
                </a:solidFill>
                <a:latin typeface="Calibri"/>
                <a:cs typeface="Calibri"/>
              </a:rPr>
              <a:t>By </a:t>
            </a:r>
            <a:r>
              <a:rPr lang="en-US" sz="1600" b="1">
                <a:solidFill>
                  <a:srgbClr val="000000"/>
                </a:solidFill>
                <a:latin typeface="Calibri"/>
                <a:cs typeface="Calibri"/>
              </a:rPr>
              <a:t>rewarding individual effort</a:t>
            </a:r>
            <a:r>
              <a:rPr lang="en-US" sz="1600">
                <a:solidFill>
                  <a:srgbClr val="000000"/>
                </a:solidFill>
                <a:latin typeface="Calibri"/>
                <a:cs typeface="Calibri"/>
              </a:rPr>
              <a:t>, it increases team members' focus on their </a:t>
            </a:r>
            <a:r>
              <a:rPr lang="en-US" sz="1600" b="1">
                <a:solidFill>
                  <a:srgbClr val="000000"/>
                </a:solidFill>
                <a:latin typeface="Calibri"/>
                <a:cs typeface="Calibri"/>
              </a:rPr>
              <a:t>individual tasks rather than overall teamwork </a:t>
            </a:r>
            <a:r>
              <a:rPr lang="en-US" sz="1600">
                <a:solidFill>
                  <a:srgbClr val="000000"/>
                </a:solidFill>
                <a:latin typeface="Calibri"/>
                <a:cs typeface="Calibri"/>
              </a:rPr>
              <a:t>– with the hope that the cumulative individual efforts will result in adequate team performance overall</a:t>
            </a:r>
          </a:p>
          <a:p>
            <a:pPr marL="1200150" lvl="2" indent="-285750">
              <a:buFont typeface="Arial" panose="020B0604020202020204" pitchFamily="34" charset="0"/>
              <a:buChar char="•"/>
            </a:pPr>
            <a:r>
              <a:rPr lang="en-US" sz="1600">
                <a:solidFill>
                  <a:srgbClr val="000000"/>
                </a:solidFill>
                <a:latin typeface="Calibri"/>
                <a:cs typeface="Calibri"/>
              </a:rPr>
              <a:t>However, this generates </a:t>
            </a:r>
            <a:r>
              <a:rPr lang="en-US" sz="1600" b="1" err="1">
                <a:solidFill>
                  <a:srgbClr val="000000"/>
                </a:solidFill>
                <a:latin typeface="Calibri"/>
                <a:cs typeface="Calibri"/>
              </a:rPr>
              <a:t>proself</a:t>
            </a:r>
            <a:r>
              <a:rPr lang="en-US" sz="1600">
                <a:solidFill>
                  <a:srgbClr val="000000"/>
                </a:solidFill>
                <a:latin typeface="Calibri"/>
                <a:cs typeface="Calibri"/>
              </a:rPr>
              <a:t> </a:t>
            </a:r>
            <a:r>
              <a:rPr lang="en-US" sz="1600" b="1">
                <a:solidFill>
                  <a:srgbClr val="000000"/>
                </a:solidFill>
                <a:latin typeface="Calibri"/>
                <a:cs typeface="Calibri"/>
              </a:rPr>
              <a:t>motivation</a:t>
            </a:r>
            <a:r>
              <a:rPr lang="en-US" sz="1600">
                <a:solidFill>
                  <a:srgbClr val="000000"/>
                </a:solidFill>
                <a:latin typeface="Calibri"/>
                <a:cs typeface="Calibri"/>
              </a:rPr>
              <a:t>, essentially when </a:t>
            </a:r>
            <a:r>
              <a:rPr lang="en-US" sz="1600" b="1">
                <a:solidFill>
                  <a:srgbClr val="000000"/>
                </a:solidFill>
                <a:latin typeface="Calibri"/>
                <a:cs typeface="Calibri"/>
              </a:rPr>
              <a:t>members attempt to maximize their own outcomes</a:t>
            </a:r>
            <a:r>
              <a:rPr lang="en-US" sz="1600">
                <a:solidFill>
                  <a:srgbClr val="000000"/>
                </a:solidFill>
                <a:latin typeface="Calibri"/>
                <a:cs typeface="Calibri"/>
              </a:rPr>
              <a:t> without regard for the outcomes of the team as a whole</a:t>
            </a:r>
          </a:p>
          <a:p>
            <a:pPr marL="1657350" lvl="3" indent="-285750">
              <a:buFont typeface="Arial" panose="020B0604020202020204" pitchFamily="34" charset="0"/>
              <a:buChar char="•"/>
            </a:pPr>
            <a:r>
              <a:rPr lang="en-US" sz="1600">
                <a:solidFill>
                  <a:srgbClr val="000000"/>
                </a:solidFill>
                <a:latin typeface="Calibri"/>
                <a:cs typeface="Calibri"/>
              </a:rPr>
              <a:t>This type of behavior is seen frequently in Survivor, and termed "strategizing" by the community</a:t>
            </a:r>
          </a:p>
          <a:p>
            <a:pPr marL="285750" indent="-285750">
              <a:buFont typeface="Arial" panose="020B0604020202020204" pitchFamily="34" charset="0"/>
              <a:buChar char="•"/>
            </a:pPr>
            <a:r>
              <a:rPr lang="en-US" sz="1600">
                <a:latin typeface="Calibri"/>
                <a:cs typeface="Calibri"/>
              </a:rPr>
              <a:t>Johnson et al. (2006) identified that </a:t>
            </a:r>
            <a:r>
              <a:rPr lang="en-US" sz="1600" b="1">
                <a:latin typeface="Calibri"/>
                <a:cs typeface="Calibri"/>
              </a:rPr>
              <a:t>individual reward </a:t>
            </a:r>
            <a:r>
              <a:rPr lang="en-US" sz="1600">
                <a:latin typeface="Calibri"/>
                <a:cs typeface="Calibri"/>
              </a:rPr>
              <a:t>structures lead to </a:t>
            </a:r>
            <a:r>
              <a:rPr lang="en-US" sz="1600" b="1">
                <a:latin typeface="Calibri"/>
                <a:cs typeface="Calibri"/>
              </a:rPr>
              <a:t>reduced levels of information sharing</a:t>
            </a:r>
            <a:r>
              <a:rPr lang="en-US" sz="1600">
                <a:latin typeface="Calibri"/>
                <a:cs typeface="Calibri"/>
              </a:rPr>
              <a:t> in teams </a:t>
            </a:r>
            <a:endParaRPr lang="en-US" sz="1600">
              <a:solidFill>
                <a:srgbClr val="2D3B45"/>
              </a:solidFill>
              <a:latin typeface="Lato Extended"/>
              <a:cs typeface="Calibri"/>
            </a:endParaRPr>
          </a:p>
        </p:txBody>
      </p:sp>
      <p:pic>
        <p:nvPicPr>
          <p:cNvPr id="7" name="Picture 6">
            <a:extLst>
              <a:ext uri="{FF2B5EF4-FFF2-40B4-BE49-F238E27FC236}">
                <a16:creationId xmlns:a16="http://schemas.microsoft.com/office/drawing/2014/main" id="{B59DD766-6DE5-4193-8DE3-417A0AD9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9" name="Picture 2">
            <a:extLst>
              <a:ext uri="{FF2B5EF4-FFF2-40B4-BE49-F238E27FC236}">
                <a16:creationId xmlns:a16="http://schemas.microsoft.com/office/drawing/2014/main" id="{32F8D439-750B-4D45-A5AF-93B664C95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323" y="212498"/>
            <a:ext cx="4214812" cy="39061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508EF04-0A7F-4BB9-987D-35258A9DD3A5}"/>
              </a:ext>
            </a:extLst>
          </p:cNvPr>
          <p:cNvSpPr>
            <a:spLocks noGrp="1"/>
          </p:cNvSpPr>
          <p:nvPr>
            <p:ph type="sldNum" sz="quarter" idx="12"/>
          </p:nvPr>
        </p:nvSpPr>
        <p:spPr/>
        <p:txBody>
          <a:bodyPr/>
          <a:lstStyle/>
          <a:p>
            <a:fld id="{D0B5CDF8-54D5-6043-A52E-76818AC5EAB8}" type="slidenum">
              <a:rPr lang="en-US" smtClean="0"/>
              <a:pPr/>
              <a:t>12</a:t>
            </a:fld>
            <a:endParaRPr lang="en-US"/>
          </a:p>
        </p:txBody>
      </p:sp>
    </p:spTree>
    <p:extLst>
      <p:ext uri="{BB962C8B-B14F-4D97-AF65-F5344CB8AC3E}">
        <p14:creationId xmlns:p14="http://schemas.microsoft.com/office/powerpoint/2010/main" val="1322184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B2F8335-B404-48CC-8A33-941F9169683E}"/>
              </a:ext>
            </a:extLst>
          </p:cNvPr>
          <p:cNvSpPr txBox="1"/>
          <p:nvPr/>
        </p:nvSpPr>
        <p:spPr>
          <a:xfrm>
            <a:off x="385101" y="593154"/>
            <a:ext cx="8329407" cy="424731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500">
                <a:solidFill>
                  <a:srgbClr val="000000"/>
                </a:solidFill>
                <a:latin typeface="Calibri"/>
                <a:cs typeface="Calibri"/>
              </a:rPr>
              <a:t>According to </a:t>
            </a:r>
            <a:r>
              <a:rPr lang="en-US" sz="1500">
                <a:ea typeface="+mn-lt"/>
                <a:cs typeface="+mn-lt"/>
              </a:rPr>
              <a:t>De </a:t>
            </a:r>
            <a:r>
              <a:rPr lang="en-US" sz="1500" err="1">
                <a:ea typeface="+mn-lt"/>
                <a:cs typeface="+mn-lt"/>
              </a:rPr>
              <a:t>Dreu</a:t>
            </a:r>
            <a:r>
              <a:rPr lang="en-US" sz="1500">
                <a:ea typeface="+mn-lt"/>
                <a:cs typeface="+mn-lt"/>
              </a:rPr>
              <a:t>, </a:t>
            </a:r>
            <a:r>
              <a:rPr lang="en-US" sz="1500" err="1">
                <a:ea typeface="+mn-lt"/>
                <a:cs typeface="+mn-lt"/>
              </a:rPr>
              <a:t>Nijstad</a:t>
            </a:r>
            <a:r>
              <a:rPr lang="en-US" sz="1500">
                <a:ea typeface="+mn-lt"/>
                <a:cs typeface="+mn-lt"/>
              </a:rPr>
              <a:t>, &amp; Van Knippenberg (2008),</a:t>
            </a:r>
            <a:r>
              <a:rPr lang="en-US" sz="1500">
                <a:solidFill>
                  <a:srgbClr val="000000"/>
                </a:solidFill>
                <a:latin typeface="Calibri"/>
                <a:cs typeface="Calibri"/>
              </a:rPr>
              <a:t> teams combine individual resources and preferences to come to decisions </a:t>
            </a:r>
            <a:r>
              <a:rPr lang="en-US" sz="1500" b="1">
                <a:solidFill>
                  <a:srgbClr val="000000"/>
                </a:solidFill>
                <a:latin typeface="Calibri"/>
                <a:cs typeface="Calibri"/>
              </a:rPr>
              <a:t>through communication</a:t>
            </a:r>
          </a:p>
          <a:p>
            <a:pPr marL="742950" lvl="1" indent="-285750">
              <a:buFont typeface="Arial" panose="020B0604020202020204" pitchFamily="34" charset="0"/>
              <a:buChar char="•"/>
            </a:pPr>
            <a:r>
              <a:rPr lang="en-US" sz="1500">
                <a:latin typeface="Calibri"/>
                <a:cs typeface="Calibri"/>
              </a:rPr>
              <a:t>Team members can develop a </a:t>
            </a:r>
            <a:r>
              <a:rPr lang="en-US" sz="1500" b="1">
                <a:latin typeface="Calibri"/>
                <a:cs typeface="Calibri"/>
              </a:rPr>
              <a:t>shared understanding </a:t>
            </a:r>
            <a:r>
              <a:rPr lang="en-US" sz="1500">
                <a:latin typeface="Calibri"/>
                <a:cs typeface="Calibri"/>
              </a:rPr>
              <a:t>of the task, </a:t>
            </a:r>
            <a:r>
              <a:rPr lang="en-US" sz="1500" b="1">
                <a:latin typeface="Calibri"/>
                <a:cs typeface="Calibri"/>
              </a:rPr>
              <a:t>resolve disputes </a:t>
            </a:r>
            <a:r>
              <a:rPr lang="en-US" sz="1500">
                <a:latin typeface="Calibri"/>
                <a:cs typeface="Calibri"/>
              </a:rPr>
              <a:t>or differences in preferences, and produce a solution as a team</a:t>
            </a:r>
          </a:p>
          <a:p>
            <a:pPr marL="742950" lvl="1" indent="-285750">
              <a:buFont typeface="Arial" panose="020B0604020202020204" pitchFamily="34" charset="0"/>
              <a:buChar char="•"/>
            </a:pPr>
            <a:r>
              <a:rPr lang="en-US" sz="1500">
                <a:latin typeface="Calibri"/>
                <a:cs typeface="Calibri"/>
              </a:rPr>
              <a:t>Individuals with </a:t>
            </a:r>
            <a:r>
              <a:rPr lang="en-US" sz="1500" b="1">
                <a:latin typeface="Calibri"/>
                <a:cs typeface="Calibri"/>
              </a:rPr>
              <a:t>prosocial motivation </a:t>
            </a:r>
            <a:r>
              <a:rPr lang="en-US" sz="1500">
                <a:latin typeface="Calibri"/>
                <a:cs typeface="Calibri"/>
              </a:rPr>
              <a:t>shows high levels of accurate information exchange in teams regarding preferences and priorities; however, individuals with </a:t>
            </a:r>
            <a:r>
              <a:rPr lang="en-US" sz="1500" b="1" err="1">
                <a:latin typeface="Calibri"/>
                <a:cs typeface="Calibri"/>
              </a:rPr>
              <a:t>proself</a:t>
            </a:r>
            <a:r>
              <a:rPr lang="en-US" sz="1500" b="1">
                <a:latin typeface="Calibri"/>
                <a:cs typeface="Calibri"/>
              </a:rPr>
              <a:t> motivation </a:t>
            </a:r>
            <a:r>
              <a:rPr lang="en-US" sz="1500">
                <a:latin typeface="Calibri"/>
                <a:cs typeface="Calibri"/>
              </a:rPr>
              <a:t>show </a:t>
            </a:r>
            <a:r>
              <a:rPr lang="en-US" sz="1500" b="1">
                <a:latin typeface="Calibri"/>
                <a:cs typeface="Calibri"/>
              </a:rPr>
              <a:t>high</a:t>
            </a:r>
            <a:r>
              <a:rPr lang="en-US" sz="1500">
                <a:latin typeface="Calibri"/>
                <a:cs typeface="Calibri"/>
              </a:rPr>
              <a:t> levels of </a:t>
            </a:r>
            <a:r>
              <a:rPr lang="en-US" sz="1500" b="1">
                <a:latin typeface="Calibri"/>
                <a:cs typeface="Calibri"/>
              </a:rPr>
              <a:t>strategic misrepresentation </a:t>
            </a:r>
            <a:r>
              <a:rPr lang="en-US" sz="1500">
                <a:latin typeface="Calibri"/>
                <a:cs typeface="Calibri"/>
              </a:rPr>
              <a:t>in information exchange</a:t>
            </a:r>
          </a:p>
          <a:p>
            <a:pPr marL="1200150" lvl="2" indent="-285750">
              <a:buFont typeface="Arial" panose="020B0604020202020204" pitchFamily="34" charset="0"/>
              <a:buChar char="•"/>
            </a:pPr>
            <a:r>
              <a:rPr lang="en-US" sz="1500">
                <a:latin typeface="Calibri"/>
                <a:cs typeface="Calibri"/>
              </a:rPr>
              <a:t>When an individual knows that another team member lacks information (Boles, </a:t>
            </a:r>
            <a:r>
              <a:rPr lang="en-US" sz="1500" err="1">
                <a:latin typeface="Calibri"/>
                <a:cs typeface="Calibri"/>
              </a:rPr>
              <a:t>Croson</a:t>
            </a:r>
            <a:r>
              <a:rPr lang="en-US" sz="1500">
                <a:latin typeface="Calibri"/>
                <a:cs typeface="Calibri"/>
              </a:rPr>
              <a:t>, &amp; </a:t>
            </a:r>
            <a:r>
              <a:rPr lang="en-US" sz="1500" err="1">
                <a:latin typeface="Calibri"/>
                <a:cs typeface="Calibri"/>
              </a:rPr>
              <a:t>Murnighan</a:t>
            </a:r>
            <a:r>
              <a:rPr lang="en-US" sz="1500">
                <a:latin typeface="Calibri"/>
                <a:cs typeface="Calibri"/>
              </a:rPr>
              <a:t>, 2000) or if it is a </a:t>
            </a:r>
            <a:r>
              <a:rPr lang="en-US" sz="1500" b="1">
                <a:latin typeface="Calibri"/>
                <a:cs typeface="Calibri"/>
              </a:rPr>
              <a:t>high cost/benefit situation </a:t>
            </a:r>
            <a:r>
              <a:rPr lang="en-US" sz="1500">
                <a:latin typeface="Calibri"/>
                <a:cs typeface="Calibri"/>
              </a:rPr>
              <a:t>(</a:t>
            </a:r>
            <a:r>
              <a:rPr lang="en-US" sz="1500" err="1">
                <a:latin typeface="Calibri"/>
                <a:cs typeface="Calibri"/>
              </a:rPr>
              <a:t>Tenbrunsel</a:t>
            </a:r>
            <a:r>
              <a:rPr lang="en-US" sz="1500">
                <a:latin typeface="Calibri"/>
                <a:cs typeface="Calibri"/>
              </a:rPr>
              <a:t>, 1998), there is an </a:t>
            </a:r>
            <a:r>
              <a:rPr lang="en-US" sz="1500" b="1">
                <a:latin typeface="Calibri"/>
                <a:cs typeface="Calibri"/>
              </a:rPr>
              <a:t>increase </a:t>
            </a:r>
            <a:r>
              <a:rPr lang="en-US" sz="1500">
                <a:latin typeface="Calibri"/>
                <a:cs typeface="Calibri"/>
              </a:rPr>
              <a:t>in</a:t>
            </a:r>
            <a:r>
              <a:rPr lang="en-US" sz="1500" b="1">
                <a:latin typeface="Calibri"/>
                <a:cs typeface="Calibri"/>
              </a:rPr>
              <a:t> levels of deception</a:t>
            </a:r>
          </a:p>
          <a:p>
            <a:pPr marL="1200150" lvl="2" indent="-285750">
              <a:buFont typeface="Arial" panose="020B0604020202020204" pitchFamily="34" charset="0"/>
              <a:buChar char="•"/>
            </a:pPr>
            <a:r>
              <a:rPr lang="en-US" sz="1500">
                <a:ea typeface="+mn-lt"/>
                <a:cs typeface="+mn-lt"/>
              </a:rPr>
              <a:t>When an </a:t>
            </a:r>
            <a:r>
              <a:rPr lang="en-US" sz="1500" b="1">
                <a:ea typeface="+mn-lt"/>
                <a:cs typeface="+mn-lt"/>
              </a:rPr>
              <a:t>individual has experience </a:t>
            </a:r>
            <a:r>
              <a:rPr lang="en-US" sz="1500">
                <a:ea typeface="+mn-lt"/>
                <a:cs typeface="+mn-lt"/>
              </a:rPr>
              <a:t>with a task (</a:t>
            </a:r>
            <a:r>
              <a:rPr lang="en-US" sz="1500" err="1">
                <a:ea typeface="+mn-lt"/>
                <a:cs typeface="+mn-lt"/>
              </a:rPr>
              <a:t>Murninghan</a:t>
            </a:r>
            <a:r>
              <a:rPr lang="en-US" sz="1500">
                <a:ea typeface="+mn-lt"/>
                <a:cs typeface="+mn-lt"/>
              </a:rPr>
              <a:t> et al., 1999), when the </a:t>
            </a:r>
            <a:r>
              <a:rPr lang="en-US" sz="1500" b="1">
                <a:ea typeface="+mn-lt"/>
                <a:cs typeface="+mn-lt"/>
              </a:rPr>
              <a:t>other</a:t>
            </a:r>
            <a:r>
              <a:rPr lang="en-US" sz="1500">
                <a:ea typeface="+mn-lt"/>
                <a:cs typeface="+mn-lt"/>
              </a:rPr>
              <a:t> </a:t>
            </a:r>
            <a:r>
              <a:rPr lang="en-US" sz="1500" b="1">
                <a:ea typeface="+mn-lt"/>
                <a:cs typeface="+mn-lt"/>
              </a:rPr>
              <a:t>member</a:t>
            </a:r>
            <a:r>
              <a:rPr lang="en-US" sz="1500">
                <a:ea typeface="+mn-lt"/>
                <a:cs typeface="+mn-lt"/>
              </a:rPr>
              <a:t> is a </a:t>
            </a:r>
            <a:r>
              <a:rPr lang="en-US" sz="1500" b="1">
                <a:ea typeface="+mn-lt"/>
                <a:cs typeface="+mn-lt"/>
              </a:rPr>
              <a:t>stranger</a:t>
            </a:r>
            <a:r>
              <a:rPr lang="en-US" sz="1500">
                <a:ea typeface="+mn-lt"/>
                <a:cs typeface="+mn-lt"/>
              </a:rPr>
              <a:t> (</a:t>
            </a:r>
            <a:r>
              <a:rPr lang="en-US" sz="1500" err="1">
                <a:ea typeface="+mn-lt"/>
                <a:cs typeface="+mn-lt"/>
              </a:rPr>
              <a:t>Scheitzer</a:t>
            </a:r>
            <a:r>
              <a:rPr lang="en-US" sz="1500">
                <a:ea typeface="+mn-lt"/>
                <a:cs typeface="+mn-lt"/>
              </a:rPr>
              <a:t> &amp; </a:t>
            </a:r>
            <a:r>
              <a:rPr lang="en-US" sz="1500" err="1">
                <a:ea typeface="+mn-lt"/>
                <a:cs typeface="+mn-lt"/>
              </a:rPr>
              <a:t>Croson</a:t>
            </a:r>
            <a:r>
              <a:rPr lang="en-US" sz="1500">
                <a:ea typeface="+mn-lt"/>
                <a:cs typeface="+mn-lt"/>
              </a:rPr>
              <a:t>, 1999), or when the individual is aiming to </a:t>
            </a:r>
            <a:r>
              <a:rPr lang="en-US" sz="1500" b="1">
                <a:ea typeface="+mn-lt"/>
                <a:cs typeface="+mn-lt"/>
              </a:rPr>
              <a:t>maximize the likelihood of personal</a:t>
            </a:r>
            <a:r>
              <a:rPr lang="en-US" sz="1500">
                <a:ea typeface="+mn-lt"/>
                <a:cs typeface="+mn-lt"/>
              </a:rPr>
              <a:t> </a:t>
            </a:r>
            <a:r>
              <a:rPr lang="en-US" sz="1500" b="1">
                <a:ea typeface="+mn-lt"/>
                <a:cs typeface="+mn-lt"/>
              </a:rPr>
              <a:t>gains</a:t>
            </a:r>
            <a:r>
              <a:rPr lang="en-US" sz="1500">
                <a:ea typeface="+mn-lt"/>
                <a:cs typeface="+mn-lt"/>
              </a:rPr>
              <a:t> rather than focusing on overall team gains (</a:t>
            </a:r>
            <a:r>
              <a:rPr lang="en-US" sz="1500" err="1">
                <a:ea typeface="+mn-lt"/>
                <a:cs typeface="+mn-lt"/>
              </a:rPr>
              <a:t>Steinel</a:t>
            </a:r>
            <a:r>
              <a:rPr lang="en-US" sz="1500">
                <a:ea typeface="+mn-lt"/>
                <a:cs typeface="+mn-lt"/>
              </a:rPr>
              <a:t> &amp; De </a:t>
            </a:r>
            <a:r>
              <a:rPr lang="en-US" sz="1500" err="1">
                <a:ea typeface="+mn-lt"/>
                <a:cs typeface="+mn-lt"/>
              </a:rPr>
              <a:t>Dreu</a:t>
            </a:r>
            <a:r>
              <a:rPr lang="en-US" sz="1500">
                <a:ea typeface="+mn-lt"/>
                <a:cs typeface="+mn-lt"/>
              </a:rPr>
              <a:t>, 2004), misrepresentation of information is more likely</a:t>
            </a:r>
          </a:p>
          <a:p>
            <a:pPr marL="171450" indent="-171450">
              <a:buFont typeface="Arial,Sans-Serif" panose="020B0604020202020204" pitchFamily="34" charset="0"/>
              <a:buChar char="•"/>
            </a:pPr>
            <a:r>
              <a:rPr lang="en-US" sz="1500">
                <a:latin typeface="Calibri"/>
                <a:cs typeface="Calibri"/>
              </a:rPr>
              <a:t>"In short, group members with a prosocial motive are more likely to communicate accurate information, whereas group members with a </a:t>
            </a:r>
            <a:r>
              <a:rPr lang="en-US" sz="1500" err="1">
                <a:latin typeface="Calibri"/>
                <a:cs typeface="Calibri"/>
              </a:rPr>
              <a:t>proself</a:t>
            </a:r>
            <a:r>
              <a:rPr lang="en-US" sz="1500">
                <a:latin typeface="Calibri"/>
                <a:cs typeface="Calibri"/>
              </a:rPr>
              <a:t> motive engage in more lying, deception, and misrepresentation, especially when there is opportunity to do so and doing so may result in personal gains." (De </a:t>
            </a:r>
            <a:r>
              <a:rPr lang="en-US" sz="1500" err="1">
                <a:latin typeface="Calibri"/>
                <a:cs typeface="Calibri"/>
              </a:rPr>
              <a:t>Dreu</a:t>
            </a:r>
            <a:r>
              <a:rPr lang="en-US" sz="1500">
                <a:latin typeface="Calibri"/>
                <a:cs typeface="Calibri"/>
              </a:rPr>
              <a:t>, </a:t>
            </a:r>
            <a:r>
              <a:rPr lang="en-US" sz="1500" err="1">
                <a:latin typeface="Calibri"/>
                <a:cs typeface="Calibri"/>
              </a:rPr>
              <a:t>Nijstad</a:t>
            </a:r>
            <a:r>
              <a:rPr lang="en-US" sz="1500">
                <a:latin typeface="Calibri"/>
                <a:cs typeface="Calibri"/>
              </a:rPr>
              <a:t>, &amp; Van Knippenberg, 2008, pg. 34)</a:t>
            </a:r>
            <a:endParaRPr lang="en-US" sz="1500">
              <a:cs typeface="Calibri"/>
            </a:endParaRPr>
          </a:p>
        </p:txBody>
      </p:sp>
      <p:pic>
        <p:nvPicPr>
          <p:cNvPr id="7" name="Picture 6">
            <a:extLst>
              <a:ext uri="{FF2B5EF4-FFF2-40B4-BE49-F238E27FC236}">
                <a16:creationId xmlns:a16="http://schemas.microsoft.com/office/drawing/2014/main" id="{3ADA4DD4-0DB9-4C74-BF80-E5CFF45EA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9" name="Picture 2">
            <a:extLst>
              <a:ext uri="{FF2B5EF4-FFF2-40B4-BE49-F238E27FC236}">
                <a16:creationId xmlns:a16="http://schemas.microsoft.com/office/drawing/2014/main" id="{6492CB4E-F4FC-49E2-9C6D-59070018D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2398" y="107723"/>
            <a:ext cx="4214812" cy="39061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F661536-8EA1-4C26-8E37-8369878AFA37}"/>
              </a:ext>
            </a:extLst>
          </p:cNvPr>
          <p:cNvSpPr>
            <a:spLocks noGrp="1"/>
          </p:cNvSpPr>
          <p:nvPr>
            <p:ph type="sldNum" sz="quarter" idx="12"/>
          </p:nvPr>
        </p:nvSpPr>
        <p:spPr/>
        <p:txBody>
          <a:bodyPr/>
          <a:lstStyle/>
          <a:p>
            <a:fld id="{D0B5CDF8-54D5-6043-A52E-76818AC5EAB8}" type="slidenum">
              <a:rPr lang="en-US" smtClean="0"/>
              <a:pPr/>
              <a:t>13</a:t>
            </a:fld>
            <a:endParaRPr lang="en-US"/>
          </a:p>
        </p:txBody>
      </p:sp>
    </p:spTree>
    <p:extLst>
      <p:ext uri="{BB962C8B-B14F-4D97-AF65-F5344CB8AC3E}">
        <p14:creationId xmlns:p14="http://schemas.microsoft.com/office/powerpoint/2010/main" val="432151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536028" y="1142817"/>
            <a:ext cx="8071944" cy="2862322"/>
          </a:xfrm>
          <a:prstGeom prst="rect">
            <a:avLst/>
          </a:prstGeom>
          <a:noFill/>
        </p:spPr>
        <p:txBody>
          <a:bodyPr wrap="square">
            <a:spAutoFit/>
          </a:bodyPr>
          <a:lstStyle/>
          <a:p>
            <a:endParaRPr lang="en-US" sz="2000">
              <a:latin typeface="Lato Extended"/>
            </a:endParaRPr>
          </a:p>
          <a:p>
            <a:pPr marL="285750" indent="-285750">
              <a:buFont typeface="Arial" panose="020B0604020202020204" pitchFamily="34" charset="0"/>
              <a:buChar char="•"/>
            </a:pPr>
            <a:r>
              <a:rPr lang="en-US" sz="2000">
                <a:latin typeface="Lato Extended"/>
              </a:rPr>
              <a:t>What facet(s) of team collaboration are the best indicators of producing opportunity for success?</a:t>
            </a:r>
          </a:p>
          <a:p>
            <a:pPr marL="285750" indent="-285750">
              <a:buFont typeface="Arial" panose="020B0604020202020204" pitchFamily="34" charset="0"/>
              <a:buChar char="•"/>
            </a:pPr>
            <a:endParaRPr lang="en-US" sz="2000">
              <a:latin typeface="Lato Extended"/>
            </a:endParaRPr>
          </a:p>
          <a:p>
            <a:pPr marL="285750" indent="-285750">
              <a:buFont typeface="Arial" panose="020B0604020202020204" pitchFamily="34" charset="0"/>
              <a:buChar char="•"/>
            </a:pPr>
            <a:r>
              <a:rPr lang="en-US" sz="2000">
                <a:latin typeface="Lato Extended"/>
              </a:rPr>
              <a:t>What relationship exists between the season winners / top 4 and their seminal team’s overall TWQ in early gameplay?</a:t>
            </a:r>
          </a:p>
          <a:p>
            <a:pPr marL="285750" indent="-285750">
              <a:buFont typeface="Arial" panose="020B0604020202020204" pitchFamily="34" charset="0"/>
              <a:buChar char="•"/>
            </a:pPr>
            <a:endParaRPr lang="en-US" sz="2000">
              <a:latin typeface="Lato Extended"/>
            </a:endParaRPr>
          </a:p>
          <a:p>
            <a:pPr marL="285750" indent="-285750">
              <a:buFont typeface="Arial" panose="020B0604020202020204" pitchFamily="34" charset="0"/>
              <a:buChar char="•"/>
            </a:pPr>
            <a:r>
              <a:rPr lang="en-US" sz="2000" b="1">
                <a:latin typeface="Lato Extended"/>
              </a:rPr>
              <a:t>What can people leading teams take away to most effectively implement in ‘real life’?</a:t>
            </a:r>
            <a:endParaRPr lang="en-US" sz="1400" b="1">
              <a:solidFill>
                <a:srgbClr val="2D3B45"/>
              </a:solidFill>
              <a:latin typeface="Lato Extended"/>
            </a:endParaRPr>
          </a:p>
        </p:txBody>
      </p:sp>
      <p:pic>
        <p:nvPicPr>
          <p:cNvPr id="8" name="Picture 7">
            <a:extLst>
              <a:ext uri="{FF2B5EF4-FFF2-40B4-BE49-F238E27FC236}">
                <a16:creationId xmlns:a16="http://schemas.microsoft.com/office/drawing/2014/main" id="{B09189C5-D7CF-4798-A648-E29ECC8D8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9460" name="Picture 4">
            <a:extLst>
              <a:ext uri="{FF2B5EF4-FFF2-40B4-BE49-F238E27FC236}">
                <a16:creationId xmlns:a16="http://schemas.microsoft.com/office/drawing/2014/main" id="{8F234460-6384-4DC2-B0A1-739931242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399" y="350603"/>
            <a:ext cx="6915151" cy="45140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C1BEC3A-611A-4B26-96B2-0AB8EE6C220D}"/>
              </a:ext>
            </a:extLst>
          </p:cNvPr>
          <p:cNvSpPr>
            <a:spLocks noGrp="1"/>
          </p:cNvSpPr>
          <p:nvPr>
            <p:ph type="sldNum" sz="quarter" idx="12"/>
          </p:nvPr>
        </p:nvSpPr>
        <p:spPr/>
        <p:txBody>
          <a:bodyPr/>
          <a:lstStyle/>
          <a:p>
            <a:fld id="{D0B5CDF8-54D5-6043-A52E-76818AC5EAB8}" type="slidenum">
              <a:rPr lang="en-US" smtClean="0"/>
              <a:pPr/>
              <a:t>14</a:t>
            </a:fld>
            <a:endParaRPr lang="en-US"/>
          </a:p>
        </p:txBody>
      </p:sp>
    </p:spTree>
    <p:extLst>
      <p:ext uri="{BB962C8B-B14F-4D97-AF65-F5344CB8AC3E}">
        <p14:creationId xmlns:p14="http://schemas.microsoft.com/office/powerpoint/2010/main" val="2459643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74E67B-B9E5-4FF3-82DA-000B0638F953}"/>
              </a:ext>
            </a:extLst>
          </p:cNvPr>
          <p:cNvSpPr txBox="1"/>
          <p:nvPr/>
        </p:nvSpPr>
        <p:spPr>
          <a:xfrm>
            <a:off x="597675" y="683277"/>
            <a:ext cx="8282438" cy="3539430"/>
          </a:xfrm>
          <a:prstGeom prst="rect">
            <a:avLst/>
          </a:prstGeom>
          <a:noFill/>
        </p:spPr>
        <p:txBody>
          <a:bodyPr wrap="square" lIns="91440" tIns="45720" rIns="91440" bIns="45720" anchor="t">
            <a:spAutoFit/>
          </a:bodyPr>
          <a:lstStyle/>
          <a:p>
            <a:endParaRPr lang="en-US" sz="1600">
              <a:latin typeface="Lato Extended"/>
            </a:endParaRPr>
          </a:p>
          <a:p>
            <a:r>
              <a:rPr lang="en-US" sz="1600">
                <a:latin typeface="Lato Extended"/>
              </a:rPr>
              <a:t>Martin </a:t>
            </a:r>
            <a:r>
              <a:rPr lang="en-US" sz="1600" err="1">
                <a:latin typeface="Lato Extended"/>
              </a:rPr>
              <a:t>Hoegl</a:t>
            </a:r>
            <a:r>
              <a:rPr lang="en-US" sz="1600">
                <a:latin typeface="Lato Extended"/>
              </a:rPr>
              <a:t> and Hans Georg </a:t>
            </a:r>
            <a:r>
              <a:rPr lang="en-US" sz="1600" err="1">
                <a:latin typeface="Lato Extended"/>
              </a:rPr>
              <a:t>Gemuenden’s</a:t>
            </a:r>
            <a:r>
              <a:rPr lang="en-US" sz="1600">
                <a:latin typeface="Lato Extended"/>
              </a:rPr>
              <a:t> (2001) Teamwork Quality (TWQ) framework provided a useful tool:</a:t>
            </a:r>
          </a:p>
          <a:p>
            <a:endParaRPr lang="en-US" sz="1600">
              <a:latin typeface="Lato Extended"/>
            </a:endParaRPr>
          </a:p>
          <a:p>
            <a:pPr marL="285750" indent="-285750">
              <a:buFont typeface="Arial" panose="020B0604020202020204" pitchFamily="34" charset="0"/>
              <a:buChar char="•"/>
            </a:pPr>
            <a:r>
              <a:rPr lang="en-US" sz="1600">
                <a:latin typeface="Lato Extended"/>
              </a:rPr>
              <a:t>Quantitatively measure TWQ </a:t>
            </a:r>
            <a:r>
              <a:rPr lang="en-US" sz="1600" b="1">
                <a:latin typeface="Lato Extended"/>
              </a:rPr>
              <a:t>with 38 measures across 6 facets</a:t>
            </a:r>
            <a:r>
              <a:rPr lang="en-US" sz="1600">
                <a:latin typeface="Lato Extended"/>
              </a:rPr>
              <a:t>, including collaboration, cohesion, and effort.</a:t>
            </a:r>
          </a:p>
          <a:p>
            <a:pPr marL="285750" indent="-285750">
              <a:buFont typeface="Arial" panose="020B0604020202020204" pitchFamily="34" charset="0"/>
              <a:buChar char="•"/>
            </a:pPr>
            <a:endParaRPr lang="en-US" sz="1600">
              <a:latin typeface="Lato Extended"/>
            </a:endParaRPr>
          </a:p>
          <a:p>
            <a:pPr marL="285750" indent="-285750">
              <a:buFont typeface="Arial" panose="020B0604020202020204" pitchFamily="34" charset="0"/>
              <a:buChar char="•"/>
            </a:pPr>
            <a:r>
              <a:rPr lang="en-US" sz="1600">
                <a:latin typeface="Lato Extended"/>
              </a:rPr>
              <a:t>This tool is </a:t>
            </a:r>
            <a:r>
              <a:rPr lang="en-US" sz="1600" b="1">
                <a:latin typeface="Lato Extended"/>
              </a:rPr>
              <a:t>validated</a:t>
            </a:r>
            <a:r>
              <a:rPr lang="en-US" sz="1600">
                <a:latin typeface="Lato Extended"/>
              </a:rPr>
              <a:t> and is widely accepted to quantify “quality of teamwork.” (</a:t>
            </a:r>
            <a:r>
              <a:rPr lang="en-US" sz="1600" i="1">
                <a:latin typeface="Lato Extended"/>
              </a:rPr>
              <a:t>Goodwin et. al, 2018)</a:t>
            </a:r>
          </a:p>
          <a:p>
            <a:pPr marL="285750" indent="-285750">
              <a:buFont typeface="Arial" panose="020B0604020202020204" pitchFamily="34" charset="0"/>
              <a:buChar char="•"/>
            </a:pPr>
            <a:endParaRPr lang="en-US" sz="1600" i="1">
              <a:latin typeface="Lato Extended"/>
            </a:endParaRPr>
          </a:p>
          <a:p>
            <a:pPr marL="285750" indent="-285750">
              <a:buFont typeface="Arial" panose="020B0604020202020204" pitchFamily="34" charset="0"/>
              <a:buChar char="•"/>
            </a:pPr>
            <a:r>
              <a:rPr lang="en-US" sz="1600">
                <a:latin typeface="Lato Extended"/>
              </a:rPr>
              <a:t>Easy fit to assess Teamwork Quality in the setting of Survivor </a:t>
            </a:r>
          </a:p>
          <a:p>
            <a:pPr marL="285750" indent="-285750">
              <a:buFont typeface="Arial" panose="020B0604020202020204" pitchFamily="34" charset="0"/>
              <a:buChar char="•"/>
            </a:pPr>
            <a:endParaRPr lang="en-US" sz="1600">
              <a:latin typeface="Lato Extended"/>
            </a:endParaRPr>
          </a:p>
          <a:p>
            <a:pPr marL="285750" indent="-285750">
              <a:buFont typeface="Arial" panose="020B0604020202020204" pitchFamily="34" charset="0"/>
              <a:buChar char="•"/>
            </a:pPr>
            <a:r>
              <a:rPr lang="en-US" sz="1600">
                <a:latin typeface="Lato Extended"/>
              </a:rPr>
              <a:t>Provides outputs that are readily comparable with dependent variable, Opportunity for Success</a:t>
            </a:r>
          </a:p>
        </p:txBody>
      </p:sp>
      <p:pic>
        <p:nvPicPr>
          <p:cNvPr id="7" name="Picture 6">
            <a:extLst>
              <a:ext uri="{FF2B5EF4-FFF2-40B4-BE49-F238E27FC236}">
                <a16:creationId xmlns:a16="http://schemas.microsoft.com/office/drawing/2014/main" id="{32C0BE1D-1A41-4F57-B707-4EB13F4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6386" name="Picture 2">
            <a:extLst>
              <a:ext uri="{FF2B5EF4-FFF2-40B4-BE49-F238E27FC236}">
                <a16:creationId xmlns:a16="http://schemas.microsoft.com/office/drawing/2014/main" id="{159BAFD2-E788-46FA-AA84-36022943E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340" y="288784"/>
            <a:ext cx="3057319" cy="39449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F4403C3-65BA-494F-A598-C15C4433A583}"/>
              </a:ext>
            </a:extLst>
          </p:cNvPr>
          <p:cNvSpPr>
            <a:spLocks noGrp="1"/>
          </p:cNvSpPr>
          <p:nvPr>
            <p:ph type="sldNum" sz="quarter" idx="12"/>
          </p:nvPr>
        </p:nvSpPr>
        <p:spPr/>
        <p:txBody>
          <a:bodyPr/>
          <a:lstStyle/>
          <a:p>
            <a:fld id="{D0B5CDF8-54D5-6043-A52E-76818AC5EAB8}" type="slidenum">
              <a:rPr lang="en-US" smtClean="0"/>
              <a:pPr/>
              <a:t>15</a:t>
            </a:fld>
            <a:endParaRPr lang="en-US"/>
          </a:p>
        </p:txBody>
      </p:sp>
    </p:spTree>
    <p:extLst>
      <p:ext uri="{BB962C8B-B14F-4D97-AF65-F5344CB8AC3E}">
        <p14:creationId xmlns:p14="http://schemas.microsoft.com/office/powerpoint/2010/main" val="237202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4A0FC89-0432-423F-A55D-3D2621D348E1}"/>
              </a:ext>
            </a:extLst>
          </p:cNvPr>
          <p:cNvSpPr/>
          <p:nvPr/>
        </p:nvSpPr>
        <p:spPr>
          <a:xfrm>
            <a:off x="451472" y="777673"/>
            <a:ext cx="2905366" cy="369332"/>
          </a:xfrm>
          <a:prstGeom prst="rect">
            <a:avLst/>
          </a:prstGeom>
        </p:spPr>
        <p:txBody>
          <a:bodyPr wrap="square">
            <a:spAutoFit/>
          </a:bodyPr>
          <a:lstStyle/>
          <a:p>
            <a:pPr marL="457200" indent="-457200"/>
            <a:r>
              <a:rPr lang="en-US">
                <a:latin typeface="Lato Extended"/>
              </a:rPr>
              <a:t>Six </a:t>
            </a:r>
            <a:r>
              <a:rPr lang="en-US" u="sng">
                <a:latin typeface="Lato Extended"/>
              </a:rPr>
              <a:t>Facets</a:t>
            </a:r>
            <a:r>
              <a:rPr lang="en-US">
                <a:latin typeface="Lato Extended"/>
              </a:rPr>
              <a:t> of TWQ</a:t>
            </a:r>
          </a:p>
        </p:txBody>
      </p:sp>
      <p:grpSp>
        <p:nvGrpSpPr>
          <p:cNvPr id="6" name="Group 5">
            <a:extLst>
              <a:ext uri="{FF2B5EF4-FFF2-40B4-BE49-F238E27FC236}">
                <a16:creationId xmlns:a16="http://schemas.microsoft.com/office/drawing/2014/main" id="{28D88893-5F14-40F8-8D4F-C4EE1CEB0F5E}"/>
              </a:ext>
            </a:extLst>
          </p:cNvPr>
          <p:cNvGrpSpPr/>
          <p:nvPr/>
        </p:nvGrpSpPr>
        <p:grpSpPr>
          <a:xfrm>
            <a:off x="2474258" y="1169199"/>
            <a:ext cx="4994347" cy="3765729"/>
            <a:chOff x="2423447" y="813838"/>
            <a:chExt cx="5244944" cy="4139687"/>
          </a:xfrm>
        </p:grpSpPr>
        <p:pic>
          <p:nvPicPr>
            <p:cNvPr id="2" name="Picture 1">
              <a:extLst>
                <a:ext uri="{FF2B5EF4-FFF2-40B4-BE49-F238E27FC236}">
                  <a16:creationId xmlns:a16="http://schemas.microsoft.com/office/drawing/2014/main" id="{4BD96443-A5DE-41A9-AB16-30EA8DAD122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Layer>
                  </a14:imgProps>
                </a:ext>
              </a:extLst>
            </a:blip>
            <a:stretch>
              <a:fillRect/>
            </a:stretch>
          </p:blipFill>
          <p:spPr>
            <a:xfrm>
              <a:off x="2423447" y="813838"/>
              <a:ext cx="4297108" cy="4139687"/>
            </a:xfrm>
            <a:prstGeom prst="rect">
              <a:avLst/>
            </a:prstGeom>
            <a:ln>
              <a:solidFill>
                <a:schemeClr val="tx1"/>
              </a:solidFill>
            </a:ln>
          </p:spPr>
        </p:pic>
        <p:sp>
          <p:nvSpPr>
            <p:cNvPr id="7" name="Rectangle 6">
              <a:extLst>
                <a:ext uri="{FF2B5EF4-FFF2-40B4-BE49-F238E27FC236}">
                  <a16:creationId xmlns:a16="http://schemas.microsoft.com/office/drawing/2014/main" id="{03E23B49-BCF1-4C4C-9439-DFE7F9BA4844}"/>
                </a:ext>
              </a:extLst>
            </p:cNvPr>
            <p:cNvSpPr/>
            <p:nvPr/>
          </p:nvSpPr>
          <p:spPr>
            <a:xfrm>
              <a:off x="3640260" y="1168615"/>
              <a:ext cx="2905366" cy="307777"/>
            </a:xfrm>
            <a:prstGeom prst="rect">
              <a:avLst/>
            </a:prstGeom>
          </p:spPr>
          <p:txBody>
            <a:bodyPr wrap="square">
              <a:spAutoFit/>
            </a:bodyPr>
            <a:lstStyle/>
            <a:p>
              <a:pPr marL="457200" indent="-457200"/>
              <a:r>
                <a:rPr lang="en-US" sz="1400">
                  <a:latin typeface="Lato Extended"/>
                </a:rPr>
                <a:t>10 Measures</a:t>
              </a:r>
            </a:p>
          </p:txBody>
        </p:sp>
        <p:sp>
          <p:nvSpPr>
            <p:cNvPr id="8" name="Rectangle 7">
              <a:extLst>
                <a:ext uri="{FF2B5EF4-FFF2-40B4-BE49-F238E27FC236}">
                  <a16:creationId xmlns:a16="http://schemas.microsoft.com/office/drawing/2014/main" id="{6086619B-1259-49E5-A881-8230C47D1B80}"/>
                </a:ext>
              </a:extLst>
            </p:cNvPr>
            <p:cNvSpPr/>
            <p:nvPr/>
          </p:nvSpPr>
          <p:spPr>
            <a:xfrm>
              <a:off x="3449760" y="1803922"/>
              <a:ext cx="2905366" cy="307777"/>
            </a:xfrm>
            <a:prstGeom prst="rect">
              <a:avLst/>
            </a:prstGeom>
          </p:spPr>
          <p:txBody>
            <a:bodyPr wrap="square">
              <a:spAutoFit/>
            </a:bodyPr>
            <a:lstStyle/>
            <a:p>
              <a:pPr marL="457200" indent="-457200"/>
              <a:r>
                <a:rPr lang="en-US" sz="1400">
                  <a:latin typeface="Lato Extended"/>
                </a:rPr>
                <a:t>5 Measures</a:t>
              </a:r>
            </a:p>
          </p:txBody>
        </p:sp>
        <p:sp>
          <p:nvSpPr>
            <p:cNvPr id="9" name="Rectangle 8">
              <a:extLst>
                <a:ext uri="{FF2B5EF4-FFF2-40B4-BE49-F238E27FC236}">
                  <a16:creationId xmlns:a16="http://schemas.microsoft.com/office/drawing/2014/main" id="{B7C50EB5-3368-4409-B116-C7675F902E00}"/>
                </a:ext>
              </a:extLst>
            </p:cNvPr>
            <p:cNvSpPr/>
            <p:nvPr/>
          </p:nvSpPr>
          <p:spPr>
            <a:xfrm>
              <a:off x="4763025" y="2416925"/>
              <a:ext cx="2905366" cy="307777"/>
            </a:xfrm>
            <a:prstGeom prst="rect">
              <a:avLst/>
            </a:prstGeom>
          </p:spPr>
          <p:txBody>
            <a:bodyPr wrap="square">
              <a:spAutoFit/>
            </a:bodyPr>
            <a:lstStyle/>
            <a:p>
              <a:pPr marL="457200" indent="-457200"/>
              <a:r>
                <a:rPr lang="en-US" sz="1400">
                  <a:latin typeface="Lato Extended"/>
                </a:rPr>
                <a:t>3 Measures</a:t>
              </a:r>
            </a:p>
          </p:txBody>
        </p:sp>
        <p:sp>
          <p:nvSpPr>
            <p:cNvPr id="10" name="Rectangle 9">
              <a:extLst>
                <a:ext uri="{FF2B5EF4-FFF2-40B4-BE49-F238E27FC236}">
                  <a16:creationId xmlns:a16="http://schemas.microsoft.com/office/drawing/2014/main" id="{6AF5BD17-26F6-4056-B381-CFDE57200251}"/>
                </a:ext>
              </a:extLst>
            </p:cNvPr>
            <p:cNvSpPr/>
            <p:nvPr/>
          </p:nvSpPr>
          <p:spPr>
            <a:xfrm>
              <a:off x="3585365" y="3070946"/>
              <a:ext cx="2905366" cy="307777"/>
            </a:xfrm>
            <a:prstGeom prst="rect">
              <a:avLst/>
            </a:prstGeom>
          </p:spPr>
          <p:txBody>
            <a:bodyPr wrap="square">
              <a:spAutoFit/>
            </a:bodyPr>
            <a:lstStyle/>
            <a:p>
              <a:pPr marL="457200" indent="-457200"/>
              <a:r>
                <a:rPr lang="en-US" sz="1400">
                  <a:latin typeface="Lato Extended"/>
                </a:rPr>
                <a:t>6 Measures</a:t>
              </a:r>
            </a:p>
          </p:txBody>
        </p:sp>
        <p:sp>
          <p:nvSpPr>
            <p:cNvPr id="11" name="Rectangle 10">
              <a:extLst>
                <a:ext uri="{FF2B5EF4-FFF2-40B4-BE49-F238E27FC236}">
                  <a16:creationId xmlns:a16="http://schemas.microsoft.com/office/drawing/2014/main" id="{044EDD42-CF49-49FB-AAB7-5466DBEBE05B}"/>
                </a:ext>
              </a:extLst>
            </p:cNvPr>
            <p:cNvSpPr/>
            <p:nvPr/>
          </p:nvSpPr>
          <p:spPr>
            <a:xfrm>
              <a:off x="3024854" y="3660170"/>
              <a:ext cx="2905366" cy="307777"/>
            </a:xfrm>
            <a:prstGeom prst="rect">
              <a:avLst/>
            </a:prstGeom>
          </p:spPr>
          <p:txBody>
            <a:bodyPr wrap="square">
              <a:spAutoFit/>
            </a:bodyPr>
            <a:lstStyle/>
            <a:p>
              <a:pPr marL="457200" indent="-457200"/>
              <a:r>
                <a:rPr lang="en-US" sz="1400">
                  <a:latin typeface="Lato Extended"/>
                </a:rPr>
                <a:t>4 Measures</a:t>
              </a:r>
            </a:p>
          </p:txBody>
        </p:sp>
        <p:sp>
          <p:nvSpPr>
            <p:cNvPr id="12" name="Rectangle 11">
              <a:extLst>
                <a:ext uri="{FF2B5EF4-FFF2-40B4-BE49-F238E27FC236}">
                  <a16:creationId xmlns:a16="http://schemas.microsoft.com/office/drawing/2014/main" id="{1A4F6E34-101A-435B-BB65-E2BABF96948E}"/>
                </a:ext>
              </a:extLst>
            </p:cNvPr>
            <p:cNvSpPr/>
            <p:nvPr/>
          </p:nvSpPr>
          <p:spPr>
            <a:xfrm>
              <a:off x="3244356" y="4119284"/>
              <a:ext cx="2905366" cy="307777"/>
            </a:xfrm>
            <a:prstGeom prst="rect">
              <a:avLst/>
            </a:prstGeom>
          </p:spPr>
          <p:txBody>
            <a:bodyPr wrap="square">
              <a:spAutoFit/>
            </a:bodyPr>
            <a:lstStyle/>
            <a:p>
              <a:pPr marL="457200" indent="-457200"/>
              <a:r>
                <a:rPr lang="en-US" sz="1400">
                  <a:latin typeface="Lato Extended"/>
                </a:rPr>
                <a:t>10 Measures</a:t>
              </a:r>
            </a:p>
          </p:txBody>
        </p:sp>
      </p:grpSp>
      <p:pic>
        <p:nvPicPr>
          <p:cNvPr id="12290" name="Picture 2">
            <a:extLst>
              <a:ext uri="{FF2B5EF4-FFF2-40B4-BE49-F238E27FC236}">
                <a16:creationId xmlns:a16="http://schemas.microsoft.com/office/drawing/2014/main" id="{BC2DB8E5-B863-4865-8DDA-4DE4CBE7D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6925" y="279913"/>
            <a:ext cx="5267325" cy="3154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8AEA44C-0355-4F3F-B657-53763128F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EB8D6D28-04D0-420A-8453-E2A5EA2E5F22}"/>
              </a:ext>
            </a:extLst>
          </p:cNvPr>
          <p:cNvSpPr>
            <a:spLocks noGrp="1"/>
          </p:cNvSpPr>
          <p:nvPr>
            <p:ph type="sldNum" sz="quarter" idx="12"/>
          </p:nvPr>
        </p:nvSpPr>
        <p:spPr/>
        <p:txBody>
          <a:bodyPr/>
          <a:lstStyle/>
          <a:p>
            <a:fld id="{D0B5CDF8-54D5-6043-A52E-76818AC5EAB8}" type="slidenum">
              <a:rPr lang="en-US" smtClean="0"/>
              <a:pPr/>
              <a:t>16</a:t>
            </a:fld>
            <a:endParaRPr lang="en-US"/>
          </a:p>
        </p:txBody>
      </p:sp>
    </p:spTree>
    <p:extLst>
      <p:ext uri="{BB962C8B-B14F-4D97-AF65-F5344CB8AC3E}">
        <p14:creationId xmlns:p14="http://schemas.microsoft.com/office/powerpoint/2010/main" val="1807477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84B16D-AC1E-4124-BBD8-A466414548CA}"/>
              </a:ext>
            </a:extLst>
          </p:cNvPr>
          <p:cNvPicPr>
            <a:picLocks noChangeAspect="1"/>
          </p:cNvPicPr>
          <p:nvPr/>
        </p:nvPicPr>
        <p:blipFill>
          <a:blip r:embed="rId3"/>
          <a:stretch>
            <a:fillRect/>
          </a:stretch>
        </p:blipFill>
        <p:spPr>
          <a:xfrm>
            <a:off x="2173518" y="1479423"/>
            <a:ext cx="4405082" cy="3445851"/>
          </a:xfrm>
          <a:prstGeom prst="rect">
            <a:avLst/>
          </a:prstGeom>
          <a:ln>
            <a:solidFill>
              <a:schemeClr val="tx1"/>
            </a:solidFill>
          </a:ln>
        </p:spPr>
      </p:pic>
      <p:pic>
        <p:nvPicPr>
          <p:cNvPr id="12" name="Picture 2">
            <a:extLst>
              <a:ext uri="{FF2B5EF4-FFF2-40B4-BE49-F238E27FC236}">
                <a16:creationId xmlns:a16="http://schemas.microsoft.com/office/drawing/2014/main" id="{9A9711F5-D794-4E8D-8C35-480044BE8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7" y="395023"/>
            <a:ext cx="5267325" cy="31549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1C0B676-08D5-45C4-89A7-23E52A2B885F}"/>
              </a:ext>
            </a:extLst>
          </p:cNvPr>
          <p:cNvSpPr/>
          <p:nvPr/>
        </p:nvSpPr>
        <p:spPr>
          <a:xfrm>
            <a:off x="344718" y="969704"/>
            <a:ext cx="6020376" cy="369332"/>
          </a:xfrm>
          <a:prstGeom prst="rect">
            <a:avLst/>
          </a:prstGeom>
        </p:spPr>
        <p:txBody>
          <a:bodyPr wrap="square">
            <a:spAutoFit/>
          </a:bodyPr>
          <a:lstStyle/>
          <a:p>
            <a:pPr marL="457200" indent="-457200"/>
            <a:r>
              <a:rPr lang="en-US">
                <a:latin typeface="Lato Extended"/>
              </a:rPr>
              <a:t>Example TWQ assessment tool Interface for Recorders</a:t>
            </a:r>
          </a:p>
        </p:txBody>
      </p:sp>
      <p:pic>
        <p:nvPicPr>
          <p:cNvPr id="14" name="Picture 13">
            <a:extLst>
              <a:ext uri="{FF2B5EF4-FFF2-40B4-BE49-F238E27FC236}">
                <a16:creationId xmlns:a16="http://schemas.microsoft.com/office/drawing/2014/main" id="{E4616B15-F295-4F0E-B6A9-8C140708A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ABB02F95-CD94-4DEC-A5F6-E19458194234}"/>
              </a:ext>
            </a:extLst>
          </p:cNvPr>
          <p:cNvSpPr>
            <a:spLocks noGrp="1"/>
          </p:cNvSpPr>
          <p:nvPr>
            <p:ph type="sldNum" sz="quarter" idx="12"/>
          </p:nvPr>
        </p:nvSpPr>
        <p:spPr/>
        <p:txBody>
          <a:bodyPr/>
          <a:lstStyle/>
          <a:p>
            <a:fld id="{D0B5CDF8-54D5-6043-A52E-76818AC5EAB8}" type="slidenum">
              <a:rPr lang="en-US" smtClean="0"/>
              <a:pPr/>
              <a:t>17</a:t>
            </a:fld>
            <a:endParaRPr lang="en-US"/>
          </a:p>
        </p:txBody>
      </p:sp>
    </p:spTree>
    <p:extLst>
      <p:ext uri="{BB962C8B-B14F-4D97-AF65-F5344CB8AC3E}">
        <p14:creationId xmlns:p14="http://schemas.microsoft.com/office/powerpoint/2010/main" val="200834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C8A7E21-F263-4711-AAF1-B7A7ADB8B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604" y="234591"/>
            <a:ext cx="2742791" cy="2884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FB4F3DC-30FB-C243-B1AD-3290EAE596B1}"/>
              </a:ext>
            </a:extLst>
          </p:cNvPr>
          <p:cNvSpPr/>
          <p:nvPr/>
        </p:nvSpPr>
        <p:spPr>
          <a:xfrm>
            <a:off x="327226" y="665114"/>
            <a:ext cx="8401643" cy="4270400"/>
          </a:xfrm>
          <a:prstGeom prst="rect">
            <a:avLst/>
          </a:prstGeom>
        </p:spPr>
        <p:txBody>
          <a:bodyPr wrap="square" lIns="91440" tIns="45720" rIns="91440" bIns="45720" anchor="t">
            <a:spAutoFit/>
          </a:bodyPr>
          <a:lstStyle/>
          <a:p>
            <a:r>
              <a:rPr lang="en-US" sz="1600">
                <a:latin typeface="Lato Extended"/>
              </a:rPr>
              <a:t>To establish group variance among major scoring criteria, first test:</a:t>
            </a:r>
          </a:p>
          <a:p>
            <a:pPr marL="457200" indent="-457200">
              <a:buAutoNum type="arabicPeriod"/>
            </a:pPr>
            <a:endParaRPr lang="en-US" sz="800">
              <a:latin typeface="Calibri" panose="020F0502020204030204"/>
              <a:cs typeface="Calibri" panose="020F0502020204030204"/>
            </a:endParaRPr>
          </a:p>
          <a:p>
            <a:pPr marL="685800" lvl="1" indent="-228600"/>
            <a:r>
              <a:rPr lang="en-US" sz="1600" b="1">
                <a:latin typeface="Lato Extended"/>
              </a:rPr>
              <a:t>H1: </a:t>
            </a:r>
            <a:r>
              <a:rPr lang="en-US" sz="1600">
                <a:latin typeface="Lato Extended"/>
              </a:rPr>
              <a:t>Some facets of TWQ will be significant indicators of opportunity for success for teams </a:t>
            </a:r>
          </a:p>
          <a:p>
            <a:pPr marL="685800" lvl="1" indent="-228600"/>
            <a:endParaRPr lang="en-US" sz="1050">
              <a:cs typeface="Calibri" panose="020F0502020204030204"/>
            </a:endParaRPr>
          </a:p>
          <a:p>
            <a:r>
              <a:rPr lang="en-US" sz="1600">
                <a:latin typeface="Lato Extended"/>
              </a:rPr>
              <a:t>To establish that TWQ varies significantly amongst winning and losing teams:</a:t>
            </a:r>
          </a:p>
          <a:p>
            <a:endParaRPr lang="en-US" sz="800">
              <a:latin typeface="Lato Extended"/>
            </a:endParaRPr>
          </a:p>
          <a:p>
            <a:pPr lvl="1"/>
            <a:r>
              <a:rPr lang="en-US" sz="1600" b="1">
                <a:latin typeface="Lato Extended"/>
              </a:rPr>
              <a:t>H2: </a:t>
            </a:r>
            <a:r>
              <a:rPr lang="en-US" sz="1600">
                <a:latin typeface="Lato Extended"/>
              </a:rPr>
              <a:t>Teams that win more will have greater overall TWQ scores</a:t>
            </a:r>
          </a:p>
          <a:p>
            <a:pPr lvl="1"/>
            <a:endParaRPr lang="en-US" sz="1050">
              <a:latin typeface="Lato Extended"/>
            </a:endParaRPr>
          </a:p>
          <a:p>
            <a:r>
              <a:rPr lang="en-US" sz="1600" i="1">
                <a:latin typeface="Lato Extended"/>
              </a:rPr>
              <a:t>If H1 and H2 are significant </a:t>
            </a:r>
            <a:r>
              <a:rPr lang="en-US" sz="1600">
                <a:latin typeface="Lato Extended"/>
              </a:rPr>
              <a:t>- to determine definitive season 'winner' opportunity for success significance:</a:t>
            </a:r>
          </a:p>
          <a:p>
            <a:endParaRPr lang="en-US" sz="800">
              <a:latin typeface="Calibri" panose="020F0502020204030204"/>
              <a:cs typeface="Calibri"/>
            </a:endParaRPr>
          </a:p>
          <a:p>
            <a:pPr lvl="1"/>
            <a:r>
              <a:rPr lang="en-US" sz="1600" b="1">
                <a:latin typeface="Lato Extended"/>
              </a:rPr>
              <a:t>H3: </a:t>
            </a:r>
            <a:r>
              <a:rPr lang="en-US" sz="1600">
                <a:latin typeface="Lato Extended"/>
              </a:rPr>
              <a:t>Winning teams will have higher TWQ factor scores when containing a season winner. </a:t>
            </a:r>
          </a:p>
          <a:p>
            <a:pPr lvl="1"/>
            <a:endParaRPr lang="en-US" sz="1050">
              <a:cs typeface="Calibri"/>
            </a:endParaRPr>
          </a:p>
          <a:p>
            <a:r>
              <a:rPr lang="en-US" sz="1600" i="1">
                <a:latin typeface="Lato Extended"/>
              </a:rPr>
              <a:t>If H3 is significant -</a:t>
            </a:r>
            <a:r>
              <a:rPr lang="en-US" sz="1600">
                <a:latin typeface="Lato Extended"/>
              </a:rPr>
              <a:t> attempt to determine opportunity for success </a:t>
            </a:r>
            <a:r>
              <a:rPr lang="en-US" sz="1600" i="1">
                <a:latin typeface="Lato Extended"/>
              </a:rPr>
              <a:t>effect sensitivity</a:t>
            </a:r>
            <a:r>
              <a:rPr lang="en-US" sz="1600">
                <a:latin typeface="Lato Extended"/>
              </a:rPr>
              <a:t> among winning and losing teams:</a:t>
            </a:r>
          </a:p>
          <a:p>
            <a:pPr marL="457200" indent="-457200">
              <a:buAutoNum type="arabicPeriod"/>
            </a:pPr>
            <a:endParaRPr lang="en-US" sz="800">
              <a:latin typeface="Lato Extended"/>
            </a:endParaRPr>
          </a:p>
          <a:p>
            <a:pPr lvl="1"/>
            <a:r>
              <a:rPr lang="en-US" sz="1600" b="1">
                <a:latin typeface="Lato Extended"/>
              </a:rPr>
              <a:t>H4: </a:t>
            </a:r>
            <a:r>
              <a:rPr lang="en-US" sz="1600">
                <a:latin typeface="Lato Extended"/>
              </a:rPr>
              <a:t>Teams that score higher in overall TWQ will place more contestants in the Final 4 (e.g., wider ranges for opportunities for success).</a:t>
            </a:r>
            <a:endParaRPr lang="en-US" sz="1600">
              <a:cs typeface="Calibri" panose="020F0502020204030204"/>
            </a:endParaRPr>
          </a:p>
        </p:txBody>
      </p:sp>
      <p:pic>
        <p:nvPicPr>
          <p:cNvPr id="7" name="Picture 6">
            <a:extLst>
              <a:ext uri="{FF2B5EF4-FFF2-40B4-BE49-F238E27FC236}">
                <a16:creationId xmlns:a16="http://schemas.microsoft.com/office/drawing/2014/main" id="{03FE7927-2013-44B8-A25F-76303C869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375145B1-E0E6-46F6-B69A-30C513911076}"/>
              </a:ext>
            </a:extLst>
          </p:cNvPr>
          <p:cNvSpPr>
            <a:spLocks noGrp="1"/>
          </p:cNvSpPr>
          <p:nvPr>
            <p:ph type="sldNum" sz="quarter" idx="12"/>
          </p:nvPr>
        </p:nvSpPr>
        <p:spPr/>
        <p:txBody>
          <a:bodyPr/>
          <a:lstStyle/>
          <a:p>
            <a:fld id="{D0B5CDF8-54D5-6043-A52E-76818AC5EAB8}" type="slidenum">
              <a:rPr lang="en-US" smtClean="0"/>
              <a:pPr/>
              <a:t>18</a:t>
            </a:fld>
            <a:endParaRPr lang="en-US"/>
          </a:p>
        </p:txBody>
      </p:sp>
    </p:spTree>
    <p:extLst>
      <p:ext uri="{BB962C8B-B14F-4D97-AF65-F5344CB8AC3E}">
        <p14:creationId xmlns:p14="http://schemas.microsoft.com/office/powerpoint/2010/main" val="97466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7F0A78-EB94-4653-89F1-EF728FA46817}"/>
              </a:ext>
            </a:extLst>
          </p:cNvPr>
          <p:cNvSpPr>
            <a:spLocks noGrp="1"/>
          </p:cNvSpPr>
          <p:nvPr>
            <p:ph idx="1"/>
          </p:nvPr>
        </p:nvSpPr>
        <p:spPr>
          <a:xfrm>
            <a:off x="307770" y="1035516"/>
            <a:ext cx="8571391" cy="3831060"/>
          </a:xfrm>
        </p:spPr>
        <p:txBody>
          <a:bodyPr vert="horz" lIns="91440" tIns="45720" rIns="91440" bIns="45720" rtlCol="0" anchor="t">
            <a:normAutofit fontScale="85000" lnSpcReduction="10000"/>
          </a:bodyPr>
          <a:lstStyle/>
          <a:p>
            <a:pPr marL="0" indent="0">
              <a:spcBef>
                <a:spcPts val="600"/>
              </a:spcBef>
              <a:spcAft>
                <a:spcPts val="600"/>
              </a:spcAft>
              <a:buNone/>
            </a:pPr>
            <a:r>
              <a:rPr lang="en-US" sz="2000">
                <a:latin typeface="Lato Extended"/>
              </a:rPr>
              <a:t>More than 125 TWQ tool samples were collected</a:t>
            </a:r>
            <a:endParaRPr lang="en-US" sz="2000">
              <a:latin typeface="Lato Extended"/>
              <a:cs typeface="Calibri"/>
            </a:endParaRPr>
          </a:p>
          <a:p>
            <a:pPr lvl="1">
              <a:spcBef>
                <a:spcPts val="600"/>
              </a:spcBef>
              <a:spcAft>
                <a:spcPts val="600"/>
              </a:spcAft>
            </a:pPr>
            <a:r>
              <a:rPr lang="en-US" sz="2000">
                <a:latin typeface="Lato Extended"/>
              </a:rPr>
              <a:t>Required </a:t>
            </a:r>
            <a:r>
              <a:rPr lang="en-US" sz="2000" b="1">
                <a:latin typeface="Lato Extended"/>
              </a:rPr>
              <a:t>20 – 45 mins per collection</a:t>
            </a:r>
            <a:r>
              <a:rPr lang="en-US" sz="2000">
                <a:latin typeface="Lato Extended"/>
              </a:rPr>
              <a:t>, depending on challenge complexity </a:t>
            </a:r>
            <a:endParaRPr lang="en-US" sz="2000">
              <a:latin typeface="Lato Extended"/>
              <a:cs typeface="Calibri"/>
            </a:endParaRPr>
          </a:p>
          <a:p>
            <a:pPr lvl="2">
              <a:spcBef>
                <a:spcPts val="600"/>
              </a:spcBef>
              <a:spcAft>
                <a:spcPts val="600"/>
              </a:spcAft>
            </a:pPr>
            <a:r>
              <a:rPr lang="en-US" sz="1700">
                <a:latin typeface="Lato Extended"/>
              </a:rPr>
              <a:t>Does not include per sample post-collection preparation time</a:t>
            </a:r>
            <a:endParaRPr lang="en-US" sz="1700">
              <a:latin typeface="Lato Extended"/>
              <a:cs typeface="Calibri"/>
            </a:endParaRPr>
          </a:p>
          <a:p>
            <a:pPr lvl="1">
              <a:spcBef>
                <a:spcPts val="600"/>
              </a:spcBef>
              <a:spcAft>
                <a:spcPts val="600"/>
              </a:spcAft>
            </a:pPr>
            <a:r>
              <a:rPr lang="en-US" sz="2000">
                <a:latin typeface="Lato Extended"/>
                <a:ea typeface="+mn-lt"/>
                <a:cs typeface="+mn-lt"/>
              </a:rPr>
              <a:t>Challenges with several 'phases' qualitatively much more difficult to score for recorders</a:t>
            </a:r>
          </a:p>
          <a:p>
            <a:pPr marL="0" indent="0">
              <a:spcBef>
                <a:spcPts val="600"/>
              </a:spcBef>
              <a:spcAft>
                <a:spcPts val="600"/>
              </a:spcAft>
              <a:buNone/>
            </a:pPr>
            <a:r>
              <a:rPr lang="en-US" sz="2000">
                <a:latin typeface="Lato Extended"/>
                <a:ea typeface="+mn-lt"/>
                <a:cs typeface="+mn-lt"/>
              </a:rPr>
              <a:t>Data was collected for 5 Survivor seasons (21, 22, 23, 27, 33)</a:t>
            </a:r>
          </a:p>
          <a:p>
            <a:pPr lvl="1">
              <a:spcBef>
                <a:spcPts val="600"/>
              </a:spcBef>
              <a:spcAft>
                <a:spcPts val="600"/>
              </a:spcAft>
            </a:pPr>
            <a:r>
              <a:rPr lang="en-US" sz="2000">
                <a:latin typeface="Lato Extended"/>
                <a:ea typeface="+mn-lt"/>
                <a:cs typeface="+mn-lt"/>
              </a:rPr>
              <a:t>33 episodes evaluated </a:t>
            </a:r>
            <a:endParaRPr lang="en-US" sz="2000">
              <a:latin typeface="Lato Extended"/>
            </a:endParaRPr>
          </a:p>
          <a:p>
            <a:pPr lvl="1">
              <a:spcBef>
                <a:spcPts val="600"/>
              </a:spcBef>
              <a:spcAft>
                <a:spcPts val="600"/>
              </a:spcAft>
            </a:pPr>
            <a:r>
              <a:rPr lang="en-US" sz="2000">
                <a:latin typeface="Lato Extended"/>
              </a:rPr>
              <a:t>Covered 96 contestants </a:t>
            </a:r>
          </a:p>
          <a:p>
            <a:pPr lvl="1">
              <a:spcBef>
                <a:spcPts val="600"/>
              </a:spcBef>
              <a:spcAft>
                <a:spcPts val="600"/>
              </a:spcAft>
            </a:pPr>
            <a:r>
              <a:rPr lang="en-US" sz="2000">
                <a:latin typeface="Lato Extended"/>
              </a:rPr>
              <a:t>5 winners, 20 Final 4</a:t>
            </a:r>
            <a:endParaRPr lang="en-US" sz="2000">
              <a:latin typeface="Lato Extended"/>
              <a:cs typeface="Calibri"/>
            </a:endParaRPr>
          </a:p>
          <a:p>
            <a:pPr marL="0" indent="0">
              <a:spcBef>
                <a:spcPts val="600"/>
              </a:spcBef>
              <a:spcAft>
                <a:spcPts val="600"/>
              </a:spcAft>
              <a:buNone/>
            </a:pPr>
            <a:r>
              <a:rPr lang="en-US" sz="2000">
                <a:latin typeface="Lato Extended"/>
              </a:rPr>
              <a:t>During study, 3 recorders used the TWQ tool to input scoring</a:t>
            </a:r>
          </a:p>
          <a:p>
            <a:pPr lvl="1">
              <a:lnSpc>
                <a:spcPct val="100000"/>
              </a:lnSpc>
              <a:spcBef>
                <a:spcPts val="600"/>
              </a:spcBef>
              <a:spcAft>
                <a:spcPts val="600"/>
              </a:spcAft>
            </a:pPr>
            <a:r>
              <a:rPr lang="en-US" sz="2000" b="1">
                <a:latin typeface="Lato Extended"/>
              </a:rPr>
              <a:t>More than 7,000 human-input data points</a:t>
            </a:r>
          </a:p>
          <a:p>
            <a:pPr marL="0" indent="0">
              <a:spcBef>
                <a:spcPts val="600"/>
              </a:spcBef>
              <a:spcAft>
                <a:spcPts val="600"/>
              </a:spcAft>
              <a:buNone/>
            </a:pPr>
            <a:endParaRPr lang="en-US" sz="2000">
              <a:latin typeface="Lato Extended"/>
            </a:endParaRPr>
          </a:p>
        </p:txBody>
      </p:sp>
      <p:pic>
        <p:nvPicPr>
          <p:cNvPr id="3074" name="Picture 2">
            <a:extLst>
              <a:ext uri="{FF2B5EF4-FFF2-40B4-BE49-F238E27FC236}">
                <a16:creationId xmlns:a16="http://schemas.microsoft.com/office/drawing/2014/main" id="{F9600DD6-5AD4-4673-A1AE-181B2838B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006" y="551945"/>
            <a:ext cx="5993167" cy="294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0030C75-DA16-4D01-9F9E-2F61B971B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F2691E46-E4AE-433A-9D1C-5F5A1B2D4E62}"/>
              </a:ext>
            </a:extLst>
          </p:cNvPr>
          <p:cNvSpPr>
            <a:spLocks noGrp="1"/>
          </p:cNvSpPr>
          <p:nvPr>
            <p:ph type="sldNum" sz="quarter" idx="12"/>
          </p:nvPr>
        </p:nvSpPr>
        <p:spPr/>
        <p:txBody>
          <a:bodyPr/>
          <a:lstStyle/>
          <a:p>
            <a:fld id="{D0B5CDF8-54D5-6043-A52E-76818AC5EAB8}" type="slidenum">
              <a:rPr lang="en-US" smtClean="0"/>
              <a:pPr/>
              <a:t>19</a:t>
            </a:fld>
            <a:endParaRPr lang="en-US"/>
          </a:p>
        </p:txBody>
      </p:sp>
    </p:spTree>
    <p:extLst>
      <p:ext uri="{BB962C8B-B14F-4D97-AF65-F5344CB8AC3E}">
        <p14:creationId xmlns:p14="http://schemas.microsoft.com/office/powerpoint/2010/main" val="313736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urvivor (U.S.) | Survivor Wiki | Fandom">
            <a:extLst>
              <a:ext uri="{FF2B5EF4-FFF2-40B4-BE49-F238E27FC236}">
                <a16:creationId xmlns:a16="http://schemas.microsoft.com/office/drawing/2014/main" id="{1699A7D5-86D3-4902-BE49-C5E8C7CF0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656" y="901268"/>
            <a:ext cx="4496456" cy="3013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6996B86-5EE4-454D-913D-F02A76944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8AA9D2F9-80EE-4BA8-A8E3-1B946BD65062}"/>
              </a:ext>
            </a:extLst>
          </p:cNvPr>
          <p:cNvSpPr>
            <a:spLocks noGrp="1"/>
          </p:cNvSpPr>
          <p:nvPr>
            <p:ph type="sldNum" sz="quarter" idx="12"/>
          </p:nvPr>
        </p:nvSpPr>
        <p:spPr/>
        <p:txBody>
          <a:bodyPr/>
          <a:lstStyle/>
          <a:p>
            <a:fld id="{D0B5CDF8-54D5-6043-A52E-76818AC5EAB8}" type="slidenum">
              <a:rPr lang="en-US" smtClean="0"/>
              <a:pPr/>
              <a:t>2</a:t>
            </a:fld>
            <a:endParaRPr lang="en-US"/>
          </a:p>
        </p:txBody>
      </p:sp>
    </p:spTree>
    <p:extLst>
      <p:ext uri="{BB962C8B-B14F-4D97-AF65-F5344CB8AC3E}">
        <p14:creationId xmlns:p14="http://schemas.microsoft.com/office/powerpoint/2010/main" val="129430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162952-424F-418C-ADEF-9B1FE86D3E54}"/>
              </a:ext>
            </a:extLst>
          </p:cNvPr>
          <p:cNvSpPr>
            <a:spLocks noGrp="1"/>
          </p:cNvSpPr>
          <p:nvPr>
            <p:ph idx="1"/>
          </p:nvPr>
        </p:nvSpPr>
        <p:spPr>
          <a:xfrm>
            <a:off x="376402" y="1083005"/>
            <a:ext cx="8336016" cy="3794083"/>
          </a:xfrm>
        </p:spPr>
        <p:txBody>
          <a:bodyPr vert="horz" lIns="91440" tIns="45720" rIns="91440" bIns="45720" rtlCol="0" anchor="t">
            <a:normAutofit lnSpcReduction="10000"/>
          </a:bodyPr>
          <a:lstStyle/>
          <a:p>
            <a:r>
              <a:rPr lang="en-US">
                <a:cs typeface="Calibri"/>
              </a:rPr>
              <a:t>All recording was initially aggregated through Qualtrics</a:t>
            </a:r>
          </a:p>
          <a:p>
            <a:r>
              <a:rPr lang="en-US">
                <a:cs typeface="Calibri"/>
              </a:rPr>
              <a:t>Raw data was exported from Qualtrics to CSV</a:t>
            </a:r>
          </a:p>
          <a:p>
            <a:r>
              <a:rPr lang="en-US">
                <a:cs typeface="Calibri"/>
              </a:rPr>
              <a:t>TWQ questions that were reverse coded ("lower is better" scoring) were fixed in CSV</a:t>
            </a:r>
          </a:p>
          <a:p>
            <a:r>
              <a:rPr lang="en-US">
                <a:cs typeface="Calibri"/>
              </a:rPr>
              <a:t>Raw response data was scrubbed</a:t>
            </a:r>
          </a:p>
          <a:p>
            <a:pPr lvl="1"/>
            <a:r>
              <a:rPr lang="en-US">
                <a:cs typeface="Calibri"/>
              </a:rPr>
              <a:t>Several recorder responses removed due to human data entry errors such as being incomplete or due to a TWQ variable being incorrectly scored</a:t>
            </a:r>
          </a:p>
          <a:p>
            <a:r>
              <a:rPr lang="en-US">
                <a:cs typeface="Calibri"/>
              </a:rPr>
              <a:t>The season winners or 'Sole Survivors' were coded into the team sample as 'present' (1) or 'absent' (0)</a:t>
            </a:r>
            <a:endParaRPr lang="en-US"/>
          </a:p>
          <a:p>
            <a:r>
              <a:rPr lang="en-US">
                <a:cs typeface="Calibri"/>
              </a:rPr>
              <a:t>Level of a team's 'Final 4' count coded, if present</a:t>
            </a:r>
          </a:p>
          <a:p>
            <a:r>
              <a:rPr lang="en-US">
                <a:cs typeface="Calibri"/>
              </a:rPr>
              <a:t>Performed data analysis (graphing, sig. testing, etc.) primarily using JASP</a:t>
            </a:r>
          </a:p>
          <a:p>
            <a:endParaRPr lang="en-US">
              <a:cs typeface="Calibri"/>
            </a:endParaRPr>
          </a:p>
          <a:p>
            <a:endParaRPr lang="en-US">
              <a:cs typeface="Calibri"/>
            </a:endParaRPr>
          </a:p>
        </p:txBody>
      </p:sp>
      <p:pic>
        <p:nvPicPr>
          <p:cNvPr id="5122" name="Picture 2">
            <a:extLst>
              <a:ext uri="{FF2B5EF4-FFF2-40B4-BE49-F238E27FC236}">
                <a16:creationId xmlns:a16="http://schemas.microsoft.com/office/drawing/2014/main" id="{D49DCEBC-3AA9-45E4-B46D-6167B1039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417" y="435047"/>
            <a:ext cx="5341166" cy="385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02BCDF7-B31D-4D63-9C1E-367921EA6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C21A7719-053E-4BB8-BB03-82A7AB07717F}"/>
              </a:ext>
            </a:extLst>
          </p:cNvPr>
          <p:cNvSpPr>
            <a:spLocks noGrp="1"/>
          </p:cNvSpPr>
          <p:nvPr>
            <p:ph type="sldNum" sz="quarter" idx="12"/>
          </p:nvPr>
        </p:nvSpPr>
        <p:spPr/>
        <p:txBody>
          <a:bodyPr/>
          <a:lstStyle/>
          <a:p>
            <a:fld id="{D0B5CDF8-54D5-6043-A52E-76818AC5EAB8}" type="slidenum">
              <a:rPr lang="en-US" smtClean="0"/>
              <a:pPr/>
              <a:t>20</a:t>
            </a:fld>
            <a:endParaRPr lang="en-US"/>
          </a:p>
        </p:txBody>
      </p:sp>
    </p:spTree>
    <p:extLst>
      <p:ext uri="{BB962C8B-B14F-4D97-AF65-F5344CB8AC3E}">
        <p14:creationId xmlns:p14="http://schemas.microsoft.com/office/powerpoint/2010/main" val="340935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457049" y="974627"/>
            <a:ext cx="2588963" cy="3616375"/>
          </a:xfrm>
          <a:prstGeom prst="rect">
            <a:avLst/>
          </a:prstGeom>
          <a:noFill/>
        </p:spPr>
        <p:txBody>
          <a:bodyPr wrap="square" lIns="91440" tIns="45720" rIns="91440" bIns="45720" anchor="t">
            <a:spAutoFit/>
          </a:bodyPr>
          <a:lstStyle/>
          <a:p>
            <a:pPr>
              <a:spcBef>
                <a:spcPts val="1100"/>
              </a:spcBef>
              <a:spcAft>
                <a:spcPts val="200"/>
              </a:spcAft>
            </a:pPr>
            <a:r>
              <a:rPr lang="en-US">
                <a:latin typeface="Lato Extended"/>
              </a:rPr>
              <a:t>Cleaning and Correction included:</a:t>
            </a:r>
            <a:endParaRPr lang="en-US">
              <a:cs typeface="Calibri" panose="020F0502020204030204"/>
            </a:endParaRPr>
          </a:p>
          <a:p>
            <a:pPr marL="285750" indent="-285750">
              <a:spcBef>
                <a:spcPts val="1100"/>
              </a:spcBef>
              <a:spcAft>
                <a:spcPts val="200"/>
              </a:spcAft>
              <a:buFont typeface="Arial" panose="020B0604020202020204" pitchFamily="34" charset="0"/>
              <a:buChar char="•"/>
            </a:pPr>
            <a:r>
              <a:rPr lang="en-US" sz="1600">
                <a:latin typeface="Lato Extended"/>
              </a:rPr>
              <a:t>Reverse Coding</a:t>
            </a:r>
          </a:p>
          <a:p>
            <a:pPr marL="285750" indent="-285750">
              <a:spcBef>
                <a:spcPts val="1100"/>
              </a:spcBef>
              <a:spcAft>
                <a:spcPts val="200"/>
              </a:spcAft>
              <a:buFont typeface="Arial" panose="020B0604020202020204" pitchFamily="34" charset="0"/>
              <a:buChar char="•"/>
            </a:pPr>
            <a:r>
              <a:rPr lang="en-US" sz="1600">
                <a:latin typeface="Lato Extended"/>
              </a:rPr>
              <a:t>Rater Codes</a:t>
            </a:r>
          </a:p>
          <a:p>
            <a:pPr marL="285750" indent="-285750">
              <a:spcBef>
                <a:spcPts val="1100"/>
              </a:spcBef>
              <a:spcAft>
                <a:spcPts val="200"/>
              </a:spcAft>
              <a:buFont typeface="Arial" panose="020B0604020202020204" pitchFamily="34" charset="0"/>
              <a:buChar char="•"/>
            </a:pPr>
            <a:r>
              <a:rPr lang="en-US" sz="1600">
                <a:latin typeface="Lato Extended"/>
              </a:rPr>
              <a:t>Winner Presence</a:t>
            </a:r>
          </a:p>
          <a:p>
            <a:pPr marL="285750" indent="-285750">
              <a:spcBef>
                <a:spcPts val="1100"/>
              </a:spcBef>
              <a:spcAft>
                <a:spcPts val="200"/>
              </a:spcAft>
              <a:buFont typeface="Arial" panose="020B0604020202020204" pitchFamily="34" charset="0"/>
              <a:buChar char="•"/>
            </a:pPr>
            <a:r>
              <a:rPr lang="en-US" sz="1600">
                <a:latin typeface="Lato Extended"/>
              </a:rPr>
              <a:t>Quantity in Final 4</a:t>
            </a:r>
          </a:p>
          <a:p>
            <a:pPr marL="285750" indent="-285750">
              <a:spcBef>
                <a:spcPts val="1100"/>
              </a:spcBef>
              <a:spcAft>
                <a:spcPts val="200"/>
              </a:spcAft>
              <a:buFont typeface="Arial" panose="020B0604020202020204" pitchFamily="34" charset="0"/>
              <a:buChar char="•"/>
            </a:pPr>
            <a:r>
              <a:rPr lang="en-US" sz="1600">
                <a:latin typeface="Lato Extended"/>
              </a:rPr>
              <a:t>Removed Unnecessary Columns of Data</a:t>
            </a:r>
            <a:endParaRPr lang="en-US" sz="1600">
              <a:latin typeface="Lato Extended"/>
              <a:cs typeface="Calibri" panose="020F0502020204030204"/>
            </a:endParaRPr>
          </a:p>
          <a:p>
            <a:pPr marL="285750" indent="-285750">
              <a:spcBef>
                <a:spcPts val="1100"/>
              </a:spcBef>
              <a:spcAft>
                <a:spcPts val="200"/>
              </a:spcAft>
              <a:buFont typeface="Arial" panose="020B0604020202020204" pitchFamily="34" charset="0"/>
              <a:buChar char="•"/>
            </a:pPr>
            <a:r>
              <a:rPr lang="en-US" sz="1600">
                <a:latin typeface="Lato Extended"/>
              </a:rPr>
              <a:t>Averaged Across all Average Section Scores</a:t>
            </a:r>
          </a:p>
        </p:txBody>
      </p:sp>
      <p:pic>
        <p:nvPicPr>
          <p:cNvPr id="10" name="Picture 9">
            <a:extLst>
              <a:ext uri="{FF2B5EF4-FFF2-40B4-BE49-F238E27FC236}">
                <a16:creationId xmlns:a16="http://schemas.microsoft.com/office/drawing/2014/main" id="{1F34DCE8-6B7B-445A-ADA0-2E0C35AA7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7172" name="Picture 4">
            <a:extLst>
              <a:ext uri="{FF2B5EF4-FFF2-40B4-BE49-F238E27FC236}">
                <a16:creationId xmlns:a16="http://schemas.microsoft.com/office/drawing/2014/main" id="{5CE6611A-ACC6-42A0-B6EC-CAA42304D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937" y="163915"/>
            <a:ext cx="3586162" cy="48504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FD61097-00DD-43BD-83F4-820C70DF7DB0}"/>
              </a:ext>
            </a:extLst>
          </p:cNvPr>
          <p:cNvGrpSpPr/>
          <p:nvPr/>
        </p:nvGrpSpPr>
        <p:grpSpPr>
          <a:xfrm>
            <a:off x="3156571" y="1040377"/>
            <a:ext cx="5664927" cy="3071757"/>
            <a:chOff x="4084191" y="1256906"/>
            <a:chExt cx="4746263" cy="2414310"/>
          </a:xfrm>
        </p:grpSpPr>
        <p:pic>
          <p:nvPicPr>
            <p:cNvPr id="17" name="Picture 17" descr="Table&#10;&#10;Description automatically generated">
              <a:extLst>
                <a:ext uri="{FF2B5EF4-FFF2-40B4-BE49-F238E27FC236}">
                  <a16:creationId xmlns:a16="http://schemas.microsoft.com/office/drawing/2014/main" id="{590BD121-6776-411E-A527-2B68A4372775}"/>
                </a:ext>
              </a:extLst>
            </p:cNvPr>
            <p:cNvPicPr>
              <a:picLocks noChangeAspect="1"/>
            </p:cNvPicPr>
            <p:nvPr/>
          </p:nvPicPr>
          <p:blipFill rotWithShape="1">
            <a:blip r:embed="rId5"/>
            <a:srcRect l="-51" t="1" r="68956" b="47510"/>
            <a:stretch/>
          </p:blipFill>
          <p:spPr>
            <a:xfrm>
              <a:off x="4152977" y="1421512"/>
              <a:ext cx="4677477" cy="2249704"/>
            </a:xfrm>
            <a:prstGeom prst="rect">
              <a:avLst/>
            </a:prstGeom>
            <a:ln>
              <a:solidFill>
                <a:schemeClr val="tx1"/>
              </a:solidFill>
            </a:ln>
          </p:spPr>
        </p:pic>
        <p:sp>
          <p:nvSpPr>
            <p:cNvPr id="3" name="Rectangle 2">
              <a:extLst>
                <a:ext uri="{FF2B5EF4-FFF2-40B4-BE49-F238E27FC236}">
                  <a16:creationId xmlns:a16="http://schemas.microsoft.com/office/drawing/2014/main" id="{2C895E96-5C73-4AB8-92B0-1B57F4A2DED9}"/>
                </a:ext>
              </a:extLst>
            </p:cNvPr>
            <p:cNvSpPr/>
            <p:nvPr/>
          </p:nvSpPr>
          <p:spPr>
            <a:xfrm>
              <a:off x="6976980" y="1256906"/>
              <a:ext cx="1745888" cy="885665"/>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1" name="Rectangle 10">
              <a:extLst>
                <a:ext uri="{FF2B5EF4-FFF2-40B4-BE49-F238E27FC236}">
                  <a16:creationId xmlns:a16="http://schemas.microsoft.com/office/drawing/2014/main" id="{3BEA36B7-49AA-40C2-B75F-FCD4FBF6EFC0}"/>
                </a:ext>
              </a:extLst>
            </p:cNvPr>
            <p:cNvSpPr/>
            <p:nvPr/>
          </p:nvSpPr>
          <p:spPr>
            <a:xfrm>
              <a:off x="5741542" y="1256906"/>
              <a:ext cx="570233" cy="885666"/>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12" name="Rectangle 11">
              <a:extLst>
                <a:ext uri="{FF2B5EF4-FFF2-40B4-BE49-F238E27FC236}">
                  <a16:creationId xmlns:a16="http://schemas.microsoft.com/office/drawing/2014/main" id="{B568179E-253A-4705-8077-D5233AE0DE9C}"/>
                </a:ext>
              </a:extLst>
            </p:cNvPr>
            <p:cNvSpPr/>
            <p:nvPr/>
          </p:nvSpPr>
          <p:spPr>
            <a:xfrm>
              <a:off x="4084191" y="1256906"/>
              <a:ext cx="353902" cy="885666"/>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grpSp>
      <p:sp>
        <p:nvSpPr>
          <p:cNvPr id="5" name="Slide Number Placeholder 4">
            <a:extLst>
              <a:ext uri="{FF2B5EF4-FFF2-40B4-BE49-F238E27FC236}">
                <a16:creationId xmlns:a16="http://schemas.microsoft.com/office/drawing/2014/main" id="{6CEE9DEA-5980-4D47-87C2-FCEC138BA6E5}"/>
              </a:ext>
            </a:extLst>
          </p:cNvPr>
          <p:cNvSpPr>
            <a:spLocks noGrp="1"/>
          </p:cNvSpPr>
          <p:nvPr>
            <p:ph type="sldNum" sz="quarter" idx="12"/>
          </p:nvPr>
        </p:nvSpPr>
        <p:spPr/>
        <p:txBody>
          <a:bodyPr/>
          <a:lstStyle/>
          <a:p>
            <a:fld id="{D0B5CDF8-54D5-6043-A52E-76818AC5EAB8}" type="slidenum">
              <a:rPr lang="en-US" smtClean="0"/>
              <a:pPr/>
              <a:t>21</a:t>
            </a:fld>
            <a:endParaRPr lang="en-US"/>
          </a:p>
        </p:txBody>
      </p:sp>
    </p:spTree>
    <p:extLst>
      <p:ext uri="{BB962C8B-B14F-4D97-AF65-F5344CB8AC3E}">
        <p14:creationId xmlns:p14="http://schemas.microsoft.com/office/powerpoint/2010/main" val="148186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562922" y="528047"/>
            <a:ext cx="8024880" cy="1061829"/>
          </a:xfrm>
          <a:prstGeom prst="rect">
            <a:avLst/>
          </a:prstGeom>
          <a:noFill/>
        </p:spPr>
        <p:txBody>
          <a:bodyPr wrap="square" lIns="91440" tIns="45720" rIns="91440" bIns="45720" anchor="t">
            <a:spAutoFit/>
          </a:bodyPr>
          <a:lstStyle/>
          <a:p>
            <a:pPr>
              <a:lnSpc>
                <a:spcPct val="150000"/>
              </a:lnSpc>
            </a:pPr>
            <a:r>
              <a:rPr lang="en-US" sz="1400" b="1">
                <a:latin typeface="Lato Extended"/>
              </a:rPr>
              <a:t>ANOVA on Overall average scores on the TWQ: </a:t>
            </a:r>
            <a:endParaRPr lang="en-US" sz="1400" b="1"/>
          </a:p>
          <a:p>
            <a:pPr marL="285750" indent="-285750">
              <a:buFont typeface="Arial" panose="020B0604020202020204" pitchFamily="34" charset="0"/>
              <a:buChar char="•"/>
            </a:pPr>
            <a:r>
              <a:rPr lang="en-US" sz="1400">
                <a:latin typeface="Lato Extended"/>
              </a:rPr>
              <a:t>Similar trends – presence of high performing survivors on teams grouped both by winner (or "Sole Survivor") and number of Final Four survivors produced by the team</a:t>
            </a:r>
            <a:endParaRPr lang="en-US" sz="1400">
              <a:latin typeface="Lato Extended"/>
              <a:cs typeface="Calibri"/>
            </a:endParaRPr>
          </a:p>
          <a:p>
            <a:pPr marL="285750" indent="-285750">
              <a:buFont typeface="Arial" panose="020B0604020202020204" pitchFamily="34" charset="0"/>
              <a:buChar char="•"/>
            </a:pPr>
            <a:r>
              <a:rPr lang="en-US" sz="1400">
                <a:latin typeface="Lato Extended"/>
              </a:rPr>
              <a:t>Grouping teams by presence of Sole Survivor showing greater significance</a:t>
            </a:r>
            <a:endParaRPr lang="en-US" sz="1600">
              <a:solidFill>
                <a:srgbClr val="000000"/>
              </a:solidFill>
              <a:latin typeface="Lato Extended"/>
            </a:endParaRPr>
          </a:p>
        </p:txBody>
      </p:sp>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3"/>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grpSp>
        <p:nvGrpSpPr>
          <p:cNvPr id="13" name="Group 12">
            <a:extLst>
              <a:ext uri="{FF2B5EF4-FFF2-40B4-BE49-F238E27FC236}">
                <a16:creationId xmlns:a16="http://schemas.microsoft.com/office/drawing/2014/main" id="{D402E24D-99F4-44CA-A8EE-02823AA25492}"/>
              </a:ext>
            </a:extLst>
          </p:cNvPr>
          <p:cNvGrpSpPr/>
          <p:nvPr/>
        </p:nvGrpSpPr>
        <p:grpSpPr>
          <a:xfrm>
            <a:off x="842838" y="1636043"/>
            <a:ext cx="3149019" cy="3440086"/>
            <a:chOff x="938418" y="1913270"/>
            <a:chExt cx="2902353" cy="3182566"/>
          </a:xfrm>
        </p:grpSpPr>
        <p:pic>
          <p:nvPicPr>
            <p:cNvPr id="7" name="Picture 7" descr="Chart, line chart&#10;&#10;Description automatically generated">
              <a:extLst>
                <a:ext uri="{FF2B5EF4-FFF2-40B4-BE49-F238E27FC236}">
                  <a16:creationId xmlns:a16="http://schemas.microsoft.com/office/drawing/2014/main" id="{F5AA5551-7992-4638-A000-B8A8C1C5A2E2}"/>
                </a:ext>
              </a:extLst>
            </p:cNvPr>
            <p:cNvPicPr>
              <a:picLocks noChangeAspect="1"/>
            </p:cNvPicPr>
            <p:nvPr/>
          </p:nvPicPr>
          <p:blipFill rotWithShape="1">
            <a:blip r:embed="rId4"/>
            <a:srcRect t="32642" b="269"/>
            <a:stretch/>
          </p:blipFill>
          <p:spPr>
            <a:xfrm>
              <a:off x="938418" y="2543891"/>
              <a:ext cx="2902351" cy="2551945"/>
            </a:xfrm>
            <a:prstGeom prst="rect">
              <a:avLst/>
            </a:prstGeom>
            <a:ln>
              <a:solidFill>
                <a:schemeClr val="tx1"/>
              </a:solidFill>
            </a:ln>
          </p:spPr>
        </p:pic>
        <p:pic>
          <p:nvPicPr>
            <p:cNvPr id="10" name="Picture 7" descr="Chart, line chart&#10;&#10;Description automatically generated">
              <a:extLst>
                <a:ext uri="{FF2B5EF4-FFF2-40B4-BE49-F238E27FC236}">
                  <a16:creationId xmlns:a16="http://schemas.microsoft.com/office/drawing/2014/main" id="{91E3057D-B390-4693-8DE1-D801AC2179E8}"/>
                </a:ext>
              </a:extLst>
            </p:cNvPr>
            <p:cNvPicPr>
              <a:picLocks noChangeAspect="1"/>
            </p:cNvPicPr>
            <p:nvPr/>
          </p:nvPicPr>
          <p:blipFill rotWithShape="1">
            <a:blip r:embed="rId4"/>
            <a:srcRect l="-226" t="-173" r="226" b="83592"/>
            <a:stretch/>
          </p:blipFill>
          <p:spPr>
            <a:xfrm>
              <a:off x="938418" y="1913270"/>
              <a:ext cx="2902353" cy="630689"/>
            </a:xfrm>
            <a:prstGeom prst="rect">
              <a:avLst/>
            </a:prstGeom>
            <a:ln>
              <a:solidFill>
                <a:schemeClr val="tx1"/>
              </a:solidFill>
            </a:ln>
          </p:spPr>
        </p:pic>
      </p:grpSp>
      <p:grpSp>
        <p:nvGrpSpPr>
          <p:cNvPr id="12" name="Group 11">
            <a:extLst>
              <a:ext uri="{FF2B5EF4-FFF2-40B4-BE49-F238E27FC236}">
                <a16:creationId xmlns:a16="http://schemas.microsoft.com/office/drawing/2014/main" id="{8E2E5FAE-C320-4996-B3C0-8C5377992D6A}"/>
              </a:ext>
            </a:extLst>
          </p:cNvPr>
          <p:cNvGrpSpPr/>
          <p:nvPr/>
        </p:nvGrpSpPr>
        <p:grpSpPr>
          <a:xfrm>
            <a:off x="4569739" y="1636044"/>
            <a:ext cx="3612153" cy="3441958"/>
            <a:chOff x="4674842" y="1874349"/>
            <a:chExt cx="3317943" cy="3187433"/>
          </a:xfrm>
        </p:grpSpPr>
        <p:pic>
          <p:nvPicPr>
            <p:cNvPr id="8" name="Picture 8" descr="Chart, line chart&#10;&#10;Description automatically generated">
              <a:extLst>
                <a:ext uri="{FF2B5EF4-FFF2-40B4-BE49-F238E27FC236}">
                  <a16:creationId xmlns:a16="http://schemas.microsoft.com/office/drawing/2014/main" id="{E2444F4A-DAF1-4890-99D0-BE5CEFC5D545}"/>
                </a:ext>
              </a:extLst>
            </p:cNvPr>
            <p:cNvPicPr>
              <a:picLocks noChangeAspect="1"/>
            </p:cNvPicPr>
            <p:nvPr/>
          </p:nvPicPr>
          <p:blipFill rotWithShape="1">
            <a:blip r:embed="rId5"/>
            <a:srcRect t="31453" b="112"/>
            <a:stretch/>
          </p:blipFill>
          <p:spPr>
            <a:xfrm>
              <a:off x="4674843" y="2504643"/>
              <a:ext cx="3317942" cy="2557139"/>
            </a:xfrm>
            <a:prstGeom prst="rect">
              <a:avLst/>
            </a:prstGeom>
            <a:ln>
              <a:solidFill>
                <a:schemeClr val="tx1"/>
              </a:solidFill>
            </a:ln>
          </p:spPr>
        </p:pic>
        <p:pic>
          <p:nvPicPr>
            <p:cNvPr id="11" name="Picture 8" descr="Chart, line chart&#10;&#10;Description automatically generated">
              <a:extLst>
                <a:ext uri="{FF2B5EF4-FFF2-40B4-BE49-F238E27FC236}">
                  <a16:creationId xmlns:a16="http://schemas.microsoft.com/office/drawing/2014/main" id="{0506E188-3672-4E26-A4AA-D55A522318D7}"/>
                </a:ext>
              </a:extLst>
            </p:cNvPr>
            <p:cNvPicPr>
              <a:picLocks noChangeAspect="1"/>
            </p:cNvPicPr>
            <p:nvPr/>
          </p:nvPicPr>
          <p:blipFill rotWithShape="1">
            <a:blip r:embed="rId5"/>
            <a:srcRect t="254" b="83307"/>
            <a:stretch/>
          </p:blipFill>
          <p:spPr>
            <a:xfrm>
              <a:off x="4674842" y="1874349"/>
              <a:ext cx="3317942" cy="631404"/>
            </a:xfrm>
            <a:prstGeom prst="rect">
              <a:avLst/>
            </a:prstGeom>
            <a:ln>
              <a:solidFill>
                <a:schemeClr val="tx1"/>
              </a:solidFill>
            </a:ln>
          </p:spPr>
        </p:pic>
      </p:grpSp>
      <p:sp>
        <p:nvSpPr>
          <p:cNvPr id="15" name="TextBox 14">
            <a:extLst>
              <a:ext uri="{FF2B5EF4-FFF2-40B4-BE49-F238E27FC236}">
                <a16:creationId xmlns:a16="http://schemas.microsoft.com/office/drawing/2014/main" id="{0C44FF31-40CE-42F4-B221-B38CEA97913C}"/>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14" name="Picture 13">
            <a:extLst>
              <a:ext uri="{FF2B5EF4-FFF2-40B4-BE49-F238E27FC236}">
                <a16:creationId xmlns:a16="http://schemas.microsoft.com/office/drawing/2014/main" id="{CC744A53-3D53-4F18-8357-D754401F7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91F02E41-C42F-43C1-8205-D7F41370057D}"/>
              </a:ext>
            </a:extLst>
          </p:cNvPr>
          <p:cNvSpPr>
            <a:spLocks noGrp="1"/>
          </p:cNvSpPr>
          <p:nvPr>
            <p:ph type="sldNum" sz="quarter" idx="12"/>
          </p:nvPr>
        </p:nvSpPr>
        <p:spPr/>
        <p:txBody>
          <a:bodyPr/>
          <a:lstStyle/>
          <a:p>
            <a:fld id="{D0B5CDF8-54D5-6043-A52E-76818AC5EAB8}" type="slidenum">
              <a:rPr lang="en-US" smtClean="0"/>
              <a:pPr/>
              <a:t>22</a:t>
            </a:fld>
            <a:endParaRPr lang="en-US"/>
          </a:p>
        </p:txBody>
      </p:sp>
    </p:spTree>
    <p:extLst>
      <p:ext uri="{BB962C8B-B14F-4D97-AF65-F5344CB8AC3E}">
        <p14:creationId xmlns:p14="http://schemas.microsoft.com/office/powerpoint/2010/main" val="10354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3"/>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grpSp>
        <p:nvGrpSpPr>
          <p:cNvPr id="28" name="Group 27">
            <a:extLst>
              <a:ext uri="{FF2B5EF4-FFF2-40B4-BE49-F238E27FC236}">
                <a16:creationId xmlns:a16="http://schemas.microsoft.com/office/drawing/2014/main" id="{D3A2A66D-D442-47EE-BEAC-162C905BE4B5}"/>
              </a:ext>
            </a:extLst>
          </p:cNvPr>
          <p:cNvGrpSpPr/>
          <p:nvPr/>
        </p:nvGrpSpPr>
        <p:grpSpPr>
          <a:xfrm>
            <a:off x="4816650" y="3903053"/>
            <a:ext cx="3419537" cy="1217415"/>
            <a:chOff x="1243133" y="3929329"/>
            <a:chExt cx="3419537" cy="1217415"/>
          </a:xfrm>
        </p:grpSpPr>
        <p:pic>
          <p:nvPicPr>
            <p:cNvPr id="10" name="Picture 10" descr="A picture containing line chart&#10;&#10;Description automatically generated">
              <a:extLst>
                <a:ext uri="{FF2B5EF4-FFF2-40B4-BE49-F238E27FC236}">
                  <a16:creationId xmlns:a16="http://schemas.microsoft.com/office/drawing/2014/main" id="{E8BD438D-BC43-4DCD-AAD7-689E1FA6A9BF}"/>
                </a:ext>
              </a:extLst>
            </p:cNvPr>
            <p:cNvPicPr>
              <a:picLocks noChangeAspect="1"/>
            </p:cNvPicPr>
            <p:nvPr/>
          </p:nvPicPr>
          <p:blipFill rotWithShape="1">
            <a:blip r:embed="rId4"/>
            <a:srcRect t="464" r="-195" b="85008"/>
            <a:stretch/>
          </p:blipFill>
          <p:spPr>
            <a:xfrm>
              <a:off x="1262555" y="3929329"/>
              <a:ext cx="3400115" cy="603479"/>
            </a:xfrm>
            <a:prstGeom prst="rect">
              <a:avLst/>
            </a:prstGeom>
          </p:spPr>
        </p:pic>
        <p:pic>
          <p:nvPicPr>
            <p:cNvPr id="12" name="Picture 12" descr="A picture containing chart&#10;&#10;Description automatically generated">
              <a:extLst>
                <a:ext uri="{FF2B5EF4-FFF2-40B4-BE49-F238E27FC236}">
                  <a16:creationId xmlns:a16="http://schemas.microsoft.com/office/drawing/2014/main" id="{69178649-0C3D-478C-B8B8-39E888A77A8E}"/>
                </a:ext>
              </a:extLst>
            </p:cNvPr>
            <p:cNvPicPr>
              <a:picLocks noChangeAspect="1"/>
            </p:cNvPicPr>
            <p:nvPr/>
          </p:nvPicPr>
          <p:blipFill rotWithShape="1">
            <a:blip r:embed="rId5"/>
            <a:srcRect l="474" t="7902" r="1085" b="77709"/>
            <a:stretch/>
          </p:blipFill>
          <p:spPr>
            <a:xfrm>
              <a:off x="1243133" y="4488574"/>
              <a:ext cx="3400067" cy="658170"/>
            </a:xfrm>
            <a:prstGeom prst="rect">
              <a:avLst/>
            </a:prstGeom>
          </p:spPr>
        </p:pic>
      </p:grpSp>
      <p:grpSp>
        <p:nvGrpSpPr>
          <p:cNvPr id="29" name="Group 28">
            <a:extLst>
              <a:ext uri="{FF2B5EF4-FFF2-40B4-BE49-F238E27FC236}">
                <a16:creationId xmlns:a16="http://schemas.microsoft.com/office/drawing/2014/main" id="{14175DF2-6961-43BD-ACFF-83A0A860E505}"/>
              </a:ext>
            </a:extLst>
          </p:cNvPr>
          <p:cNvGrpSpPr/>
          <p:nvPr/>
        </p:nvGrpSpPr>
        <p:grpSpPr>
          <a:xfrm>
            <a:off x="1131013" y="3857623"/>
            <a:ext cx="3411947" cy="1265845"/>
            <a:chOff x="1131013" y="3811640"/>
            <a:chExt cx="3411947" cy="1265845"/>
          </a:xfrm>
        </p:grpSpPr>
        <p:pic>
          <p:nvPicPr>
            <p:cNvPr id="11" name="Picture 11" descr="Chart&#10;&#10;Description automatically generated">
              <a:extLst>
                <a:ext uri="{FF2B5EF4-FFF2-40B4-BE49-F238E27FC236}">
                  <a16:creationId xmlns:a16="http://schemas.microsoft.com/office/drawing/2014/main" id="{DF0944D9-23CB-45D9-8947-43EBFFCF8BCC}"/>
                </a:ext>
              </a:extLst>
            </p:cNvPr>
            <p:cNvPicPr>
              <a:picLocks noChangeAspect="1"/>
            </p:cNvPicPr>
            <p:nvPr/>
          </p:nvPicPr>
          <p:blipFill rotWithShape="1">
            <a:blip r:embed="rId6"/>
            <a:srcRect l="-435" t="922" r="843" b="83254"/>
            <a:stretch/>
          </p:blipFill>
          <p:spPr>
            <a:xfrm>
              <a:off x="1131013" y="3811640"/>
              <a:ext cx="3386254" cy="658295"/>
            </a:xfrm>
            <a:prstGeom prst="rect">
              <a:avLst/>
            </a:prstGeom>
          </p:spPr>
        </p:pic>
        <p:pic>
          <p:nvPicPr>
            <p:cNvPr id="6" name="Picture 9" descr="Chart&#10;&#10;Description automatically generated">
              <a:extLst>
                <a:ext uri="{FF2B5EF4-FFF2-40B4-BE49-F238E27FC236}">
                  <a16:creationId xmlns:a16="http://schemas.microsoft.com/office/drawing/2014/main" id="{E0B987BF-3017-459E-BC4E-734EAD79E4C4}"/>
                </a:ext>
              </a:extLst>
            </p:cNvPr>
            <p:cNvPicPr>
              <a:picLocks noChangeAspect="1"/>
            </p:cNvPicPr>
            <p:nvPr/>
          </p:nvPicPr>
          <p:blipFill rotWithShape="1">
            <a:blip r:embed="rId7"/>
            <a:srcRect l="757" t="460" r="-780" b="83435"/>
            <a:stretch/>
          </p:blipFill>
          <p:spPr>
            <a:xfrm>
              <a:off x="1169813" y="4388257"/>
              <a:ext cx="3373147" cy="689228"/>
            </a:xfrm>
            <a:prstGeom prst="rect">
              <a:avLst/>
            </a:prstGeom>
          </p:spPr>
        </p:pic>
      </p:grpSp>
      <p:pic>
        <p:nvPicPr>
          <p:cNvPr id="16" name="Picture 9" descr="Chart&#10;&#10;Description automatically generated">
            <a:extLst>
              <a:ext uri="{FF2B5EF4-FFF2-40B4-BE49-F238E27FC236}">
                <a16:creationId xmlns:a16="http://schemas.microsoft.com/office/drawing/2014/main" id="{3E893299-464E-442D-842E-E1EB9A3CCF96}"/>
              </a:ext>
            </a:extLst>
          </p:cNvPr>
          <p:cNvPicPr>
            <a:picLocks noChangeAspect="1"/>
          </p:cNvPicPr>
          <p:nvPr/>
        </p:nvPicPr>
        <p:blipFill rotWithShape="1">
          <a:blip r:embed="rId7"/>
          <a:srcRect l="1130" t="32889" r="-1413" b="667"/>
          <a:stretch/>
        </p:blipFill>
        <p:spPr>
          <a:xfrm>
            <a:off x="2434442" y="1825080"/>
            <a:ext cx="2335445" cy="1963683"/>
          </a:xfrm>
          <a:prstGeom prst="rect">
            <a:avLst/>
          </a:prstGeom>
          <a:ln>
            <a:solidFill>
              <a:schemeClr val="tx1"/>
            </a:solidFill>
          </a:ln>
        </p:spPr>
      </p:pic>
      <p:sp>
        <p:nvSpPr>
          <p:cNvPr id="21" name="TextBox 20">
            <a:extLst>
              <a:ext uri="{FF2B5EF4-FFF2-40B4-BE49-F238E27FC236}">
                <a16:creationId xmlns:a16="http://schemas.microsoft.com/office/drawing/2014/main" id="{6FEFA6B4-85A1-49E2-B37A-FB115B36099C}"/>
              </a:ext>
            </a:extLst>
          </p:cNvPr>
          <p:cNvSpPr txBox="1"/>
          <p:nvPr/>
        </p:nvSpPr>
        <p:spPr>
          <a:xfrm>
            <a:off x="-18274" y="928312"/>
            <a:ext cx="2485129"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Mutual Support (</a:t>
            </a:r>
            <a:r>
              <a:rPr lang="en-US" sz="1400" i="1">
                <a:ea typeface="+mn-lt"/>
                <a:cs typeface="+mn-lt"/>
              </a:rPr>
              <a:t>p = </a:t>
            </a:r>
            <a:r>
              <a:rPr lang="en-US" sz="1400">
                <a:ea typeface="+mn-lt"/>
                <a:cs typeface="+mn-lt"/>
              </a:rPr>
              <a:t>0.002</a:t>
            </a:r>
            <a:r>
              <a:rPr lang="en-US" sz="1400">
                <a:latin typeface="Calibri"/>
                <a:cs typeface="Calibri"/>
              </a:rPr>
              <a:t>)</a:t>
            </a:r>
            <a:endParaRPr lang="en-US" sz="1400">
              <a:cs typeface="Calibri" panose="020F0502020204030204"/>
            </a:endParaRPr>
          </a:p>
        </p:txBody>
      </p:sp>
      <p:sp>
        <p:nvSpPr>
          <p:cNvPr id="22" name="TextBox 21">
            <a:extLst>
              <a:ext uri="{FF2B5EF4-FFF2-40B4-BE49-F238E27FC236}">
                <a16:creationId xmlns:a16="http://schemas.microsoft.com/office/drawing/2014/main" id="{618E10BB-0466-490D-81B2-B252331AD2EF}"/>
              </a:ext>
            </a:extLst>
          </p:cNvPr>
          <p:cNvSpPr txBox="1"/>
          <p:nvPr/>
        </p:nvSpPr>
        <p:spPr>
          <a:xfrm>
            <a:off x="2467276" y="909047"/>
            <a:ext cx="2459940"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Cohesion </a:t>
            </a:r>
            <a:r>
              <a:rPr lang="en-US" sz="1400">
                <a:latin typeface="Calibri"/>
                <a:cs typeface="Calibri"/>
              </a:rPr>
              <a:t>(</a:t>
            </a:r>
            <a:r>
              <a:rPr lang="en-US" sz="1400" i="1">
                <a:latin typeface="Calibri"/>
                <a:cs typeface="Calibri"/>
              </a:rPr>
              <a:t>p = </a:t>
            </a:r>
            <a:r>
              <a:rPr lang="en-US" sz="1400">
                <a:latin typeface="Calibri"/>
                <a:cs typeface="Calibri"/>
              </a:rPr>
              <a:t>0.009)</a:t>
            </a:r>
            <a:endParaRPr lang="en-US">
              <a:cs typeface="Calibri" panose="020F0502020204030204"/>
            </a:endParaRPr>
          </a:p>
        </p:txBody>
      </p:sp>
      <p:sp>
        <p:nvSpPr>
          <p:cNvPr id="23" name="TextBox 22">
            <a:extLst>
              <a:ext uri="{FF2B5EF4-FFF2-40B4-BE49-F238E27FC236}">
                <a16:creationId xmlns:a16="http://schemas.microsoft.com/office/drawing/2014/main" id="{202493F9-2759-43BF-90EC-2CF15AAB4EF0}"/>
              </a:ext>
            </a:extLst>
          </p:cNvPr>
          <p:cNvSpPr txBox="1"/>
          <p:nvPr/>
        </p:nvSpPr>
        <p:spPr>
          <a:xfrm>
            <a:off x="4702601" y="909047"/>
            <a:ext cx="2375570"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Effort </a:t>
            </a:r>
            <a:r>
              <a:rPr lang="en-US" sz="1400">
                <a:latin typeface="Calibri"/>
                <a:cs typeface="Calibri"/>
              </a:rPr>
              <a:t>(</a:t>
            </a:r>
            <a:r>
              <a:rPr lang="en-US" sz="1400" i="1">
                <a:latin typeface="Calibri"/>
                <a:cs typeface="Calibri"/>
              </a:rPr>
              <a:t>p = </a:t>
            </a:r>
            <a:r>
              <a:rPr lang="en-US" sz="1400">
                <a:latin typeface="Calibri"/>
                <a:cs typeface="Calibri"/>
              </a:rPr>
              <a:t>0.023)</a:t>
            </a:r>
            <a:endParaRPr lang="en-US">
              <a:cs typeface="Calibri" panose="020F0502020204030204"/>
            </a:endParaRPr>
          </a:p>
        </p:txBody>
      </p:sp>
      <p:sp>
        <p:nvSpPr>
          <p:cNvPr id="24" name="TextBox 23">
            <a:extLst>
              <a:ext uri="{FF2B5EF4-FFF2-40B4-BE49-F238E27FC236}">
                <a16:creationId xmlns:a16="http://schemas.microsoft.com/office/drawing/2014/main" id="{E00B9B5C-59A6-4EE6-B384-F22BB8F615D8}"/>
              </a:ext>
            </a:extLst>
          </p:cNvPr>
          <p:cNvSpPr txBox="1"/>
          <p:nvPr/>
        </p:nvSpPr>
        <p:spPr>
          <a:xfrm>
            <a:off x="6711473" y="909047"/>
            <a:ext cx="2612052"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Communication (</a:t>
            </a:r>
            <a:r>
              <a:rPr lang="en-US" sz="1400" i="1">
                <a:ea typeface="+mn-lt"/>
                <a:cs typeface="+mn-lt"/>
              </a:rPr>
              <a:t>p = </a:t>
            </a:r>
            <a:r>
              <a:rPr lang="en-US" sz="1400">
                <a:ea typeface="+mn-lt"/>
                <a:cs typeface="+mn-lt"/>
              </a:rPr>
              <a:t>0.038)</a:t>
            </a:r>
            <a:endParaRPr lang="en-US" sz="1400">
              <a:cs typeface="Calibri" panose="020F0502020204030204"/>
            </a:endParaRPr>
          </a:p>
        </p:txBody>
      </p:sp>
      <p:sp>
        <p:nvSpPr>
          <p:cNvPr id="26" name="TextBox 25">
            <a:extLst>
              <a:ext uri="{FF2B5EF4-FFF2-40B4-BE49-F238E27FC236}">
                <a16:creationId xmlns:a16="http://schemas.microsoft.com/office/drawing/2014/main" id="{C3FBA4F7-7B47-43C0-B7DA-E0D1ED678591}"/>
              </a:ext>
            </a:extLst>
          </p:cNvPr>
          <p:cNvSpPr txBox="1"/>
          <p:nvPr/>
        </p:nvSpPr>
        <p:spPr>
          <a:xfrm>
            <a:off x="92626" y="620014"/>
            <a:ext cx="9030957" cy="307777"/>
          </a:xfrm>
          <a:prstGeom prst="rect">
            <a:avLst/>
          </a:prstGeom>
          <a:noFill/>
        </p:spPr>
        <p:txBody>
          <a:bodyPr wrap="square" lIns="91440" tIns="45720" rIns="91440" bIns="45720" anchor="t">
            <a:spAutoFit/>
          </a:bodyPr>
          <a:lstStyle/>
          <a:p>
            <a:pPr algn="ctr"/>
            <a:r>
              <a:rPr lang="en-US" sz="1400">
                <a:latin typeface="Lato Extended"/>
              </a:rPr>
              <a:t>ANOVAs shows greater significance in TWQ average scores grouped by presence of Sole Survivor on team:</a:t>
            </a:r>
            <a:endParaRPr lang="en-US" sz="1400">
              <a:cs typeface="Calibri"/>
            </a:endParaRP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13" name="Picture 11" descr="Chart&#10;&#10;Description automatically generated">
            <a:extLst>
              <a:ext uri="{FF2B5EF4-FFF2-40B4-BE49-F238E27FC236}">
                <a16:creationId xmlns:a16="http://schemas.microsoft.com/office/drawing/2014/main" id="{251C6696-3CB6-4F62-B5FC-12F5CEAC4FFA}"/>
              </a:ext>
            </a:extLst>
          </p:cNvPr>
          <p:cNvPicPr>
            <a:picLocks noChangeAspect="1"/>
          </p:cNvPicPr>
          <p:nvPr/>
        </p:nvPicPr>
        <p:blipFill rotWithShape="1">
          <a:blip r:embed="rId6"/>
          <a:srcRect l="-553" t="34910" r="9116" b="225"/>
          <a:stretch/>
        </p:blipFill>
        <p:spPr>
          <a:xfrm>
            <a:off x="130993" y="1260308"/>
            <a:ext cx="2339710" cy="1983092"/>
          </a:xfrm>
          <a:prstGeom prst="rect">
            <a:avLst/>
          </a:prstGeom>
          <a:ln>
            <a:solidFill>
              <a:schemeClr val="tx1"/>
            </a:solidFill>
          </a:ln>
        </p:spPr>
      </p:pic>
      <p:pic>
        <p:nvPicPr>
          <p:cNvPr id="14" name="Picture 10" descr="A picture containing line chart&#10;&#10;Description automatically generated">
            <a:extLst>
              <a:ext uri="{FF2B5EF4-FFF2-40B4-BE49-F238E27FC236}">
                <a16:creationId xmlns:a16="http://schemas.microsoft.com/office/drawing/2014/main" id="{18AA4A40-1736-40FE-BB83-D676B7DD4080}"/>
              </a:ext>
            </a:extLst>
          </p:cNvPr>
          <p:cNvPicPr>
            <a:picLocks noChangeAspect="1"/>
          </p:cNvPicPr>
          <p:nvPr/>
        </p:nvPicPr>
        <p:blipFill rotWithShape="1">
          <a:blip r:embed="rId4"/>
          <a:srcRect l="3804" t="33932" r="5435" b="-1810"/>
          <a:stretch/>
        </p:blipFill>
        <p:spPr>
          <a:xfrm>
            <a:off x="4469893" y="1229947"/>
            <a:ext cx="2369926" cy="2128555"/>
          </a:xfrm>
          <a:prstGeom prst="rect">
            <a:avLst/>
          </a:prstGeom>
          <a:ln>
            <a:solidFill>
              <a:schemeClr val="tx1"/>
            </a:solidFill>
          </a:ln>
        </p:spPr>
      </p:pic>
      <p:pic>
        <p:nvPicPr>
          <p:cNvPr id="15" name="Picture 12" descr="A picture containing chart&#10;&#10;Description automatically generated">
            <a:extLst>
              <a:ext uri="{FF2B5EF4-FFF2-40B4-BE49-F238E27FC236}">
                <a16:creationId xmlns:a16="http://schemas.microsoft.com/office/drawing/2014/main" id="{84347467-CE74-4E7E-B948-C100DEE620BA}"/>
              </a:ext>
            </a:extLst>
          </p:cNvPr>
          <p:cNvPicPr>
            <a:picLocks noChangeAspect="1"/>
          </p:cNvPicPr>
          <p:nvPr/>
        </p:nvPicPr>
        <p:blipFill rotWithShape="1">
          <a:blip r:embed="rId5"/>
          <a:srcRect l="5276" t="37989" r="7035" b="1372"/>
          <a:stretch/>
        </p:blipFill>
        <p:spPr>
          <a:xfrm>
            <a:off x="6741075" y="1774016"/>
            <a:ext cx="2305980" cy="2166698"/>
          </a:xfrm>
          <a:prstGeom prst="rect">
            <a:avLst/>
          </a:prstGeom>
          <a:ln>
            <a:solidFill>
              <a:schemeClr val="tx1"/>
            </a:solidFill>
          </a:ln>
        </p:spPr>
      </p:pic>
      <p:pic>
        <p:nvPicPr>
          <p:cNvPr id="25" name="Picture 24">
            <a:extLst>
              <a:ext uri="{FF2B5EF4-FFF2-40B4-BE49-F238E27FC236}">
                <a16:creationId xmlns:a16="http://schemas.microsoft.com/office/drawing/2014/main" id="{E83D109B-F224-4651-9A9B-9A488C4420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2E5DD158-6D44-47ED-BD53-F9BB44064D4E}"/>
              </a:ext>
            </a:extLst>
          </p:cNvPr>
          <p:cNvSpPr>
            <a:spLocks noGrp="1"/>
          </p:cNvSpPr>
          <p:nvPr>
            <p:ph type="sldNum" sz="quarter" idx="12"/>
          </p:nvPr>
        </p:nvSpPr>
        <p:spPr/>
        <p:txBody>
          <a:bodyPr/>
          <a:lstStyle/>
          <a:p>
            <a:fld id="{D0B5CDF8-54D5-6043-A52E-76818AC5EAB8}" type="slidenum">
              <a:rPr lang="en-US" smtClean="0"/>
              <a:pPr/>
              <a:t>23</a:t>
            </a:fld>
            <a:endParaRPr lang="en-US"/>
          </a:p>
        </p:txBody>
      </p:sp>
    </p:spTree>
    <p:extLst>
      <p:ext uri="{BB962C8B-B14F-4D97-AF65-F5344CB8AC3E}">
        <p14:creationId xmlns:p14="http://schemas.microsoft.com/office/powerpoint/2010/main" val="403257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449813" y="643827"/>
            <a:ext cx="8679722" cy="732711"/>
          </a:xfrm>
          <a:prstGeom prst="rect">
            <a:avLst/>
          </a:prstGeom>
          <a:noFill/>
        </p:spPr>
        <p:txBody>
          <a:bodyPr wrap="square" lIns="91440" tIns="45720" rIns="91440" bIns="45720" anchor="t">
            <a:spAutoFit/>
          </a:bodyPr>
          <a:lstStyle/>
          <a:p>
            <a:pPr algn="ctr"/>
            <a:r>
              <a:rPr lang="en-US" sz="1400">
                <a:latin typeface="Lato Extended"/>
              </a:rPr>
              <a:t>ANOVA shows most significant TWQ average scores grouped by number of Final Four produced by team:</a:t>
            </a:r>
            <a:endParaRPr lang="en-US" sz="1400">
              <a:cs typeface="Calibri"/>
            </a:endParaRPr>
          </a:p>
          <a:p>
            <a:endParaRPr lang="en-US" sz="1400">
              <a:latin typeface="Lato Extended"/>
              <a:cs typeface="Calibri"/>
            </a:endParaRPr>
          </a:p>
          <a:p>
            <a:pPr marL="285750" indent="-285750">
              <a:buFont typeface="Arial" panose="020B0604020202020204" pitchFamily="34" charset="0"/>
              <a:buChar char="•"/>
            </a:pPr>
            <a:endParaRPr lang="en-US" sz="1400">
              <a:solidFill>
                <a:srgbClr val="000000"/>
              </a:solidFill>
              <a:latin typeface="Lato Extended"/>
              <a:cs typeface="Calibri"/>
            </a:endParaRPr>
          </a:p>
        </p:txBody>
      </p:sp>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3"/>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grpSp>
        <p:nvGrpSpPr>
          <p:cNvPr id="20" name="Group 19">
            <a:extLst>
              <a:ext uri="{FF2B5EF4-FFF2-40B4-BE49-F238E27FC236}">
                <a16:creationId xmlns:a16="http://schemas.microsoft.com/office/drawing/2014/main" id="{4E588F82-26B4-4076-9671-A2651BC0A96F}"/>
              </a:ext>
            </a:extLst>
          </p:cNvPr>
          <p:cNvGrpSpPr/>
          <p:nvPr/>
        </p:nvGrpSpPr>
        <p:grpSpPr>
          <a:xfrm>
            <a:off x="1235047" y="3968746"/>
            <a:ext cx="3439519" cy="1150882"/>
            <a:chOff x="2195348" y="2983398"/>
            <a:chExt cx="3380400" cy="1118038"/>
          </a:xfrm>
        </p:grpSpPr>
        <p:pic>
          <p:nvPicPr>
            <p:cNvPr id="10" name="Picture 10" descr="Chart, line chart&#10;&#10;Description automatically generated">
              <a:extLst>
                <a:ext uri="{FF2B5EF4-FFF2-40B4-BE49-F238E27FC236}">
                  <a16:creationId xmlns:a16="http://schemas.microsoft.com/office/drawing/2014/main" id="{E8BD438D-BC43-4DCD-AAD7-689E1FA6A9BF}"/>
                </a:ext>
              </a:extLst>
            </p:cNvPr>
            <p:cNvPicPr>
              <a:picLocks noChangeAspect="1"/>
            </p:cNvPicPr>
            <p:nvPr/>
          </p:nvPicPr>
          <p:blipFill rotWithShape="1">
            <a:blip r:embed="rId4"/>
            <a:srcRect t="59" r="-240" b="84818"/>
            <a:stretch/>
          </p:blipFill>
          <p:spPr>
            <a:xfrm>
              <a:off x="2201917" y="2983398"/>
              <a:ext cx="3373831" cy="614889"/>
            </a:xfrm>
            <a:prstGeom prst="rect">
              <a:avLst/>
            </a:prstGeom>
          </p:spPr>
        </p:pic>
        <p:pic>
          <p:nvPicPr>
            <p:cNvPr id="12" name="Picture 12" descr="Chart, line chart&#10;&#10;Description automatically generated">
              <a:extLst>
                <a:ext uri="{FF2B5EF4-FFF2-40B4-BE49-F238E27FC236}">
                  <a16:creationId xmlns:a16="http://schemas.microsoft.com/office/drawing/2014/main" id="{69178649-0C3D-478C-B8B8-39E888A77A8E}"/>
                </a:ext>
              </a:extLst>
            </p:cNvPr>
            <p:cNvPicPr>
              <a:picLocks noChangeAspect="1"/>
            </p:cNvPicPr>
            <p:nvPr/>
          </p:nvPicPr>
          <p:blipFill rotWithShape="1">
            <a:blip r:embed="rId5"/>
            <a:srcRect r="-240" b="83628"/>
            <a:stretch/>
          </p:blipFill>
          <p:spPr>
            <a:xfrm>
              <a:off x="2195348" y="3503229"/>
              <a:ext cx="3373831" cy="598207"/>
            </a:xfrm>
            <a:prstGeom prst="rect">
              <a:avLst/>
            </a:prstGeom>
          </p:spPr>
        </p:pic>
      </p:grpSp>
      <p:grpSp>
        <p:nvGrpSpPr>
          <p:cNvPr id="18" name="Group 17">
            <a:extLst>
              <a:ext uri="{FF2B5EF4-FFF2-40B4-BE49-F238E27FC236}">
                <a16:creationId xmlns:a16="http://schemas.microsoft.com/office/drawing/2014/main" id="{0CD2AE22-35EE-4587-8957-9B99EB516415}"/>
              </a:ext>
            </a:extLst>
          </p:cNvPr>
          <p:cNvGrpSpPr/>
          <p:nvPr/>
        </p:nvGrpSpPr>
        <p:grpSpPr>
          <a:xfrm>
            <a:off x="4754371" y="3971153"/>
            <a:ext cx="3439520" cy="1154172"/>
            <a:chOff x="2175642" y="4017131"/>
            <a:chExt cx="3400107" cy="1121328"/>
          </a:xfrm>
        </p:grpSpPr>
        <p:pic>
          <p:nvPicPr>
            <p:cNvPr id="6" name="Picture 9" descr="Chart&#10;&#10;Description automatically generated">
              <a:extLst>
                <a:ext uri="{FF2B5EF4-FFF2-40B4-BE49-F238E27FC236}">
                  <a16:creationId xmlns:a16="http://schemas.microsoft.com/office/drawing/2014/main" id="{E0B987BF-3017-459E-BC4E-734EAD79E4C4}"/>
                </a:ext>
              </a:extLst>
            </p:cNvPr>
            <p:cNvPicPr>
              <a:picLocks noChangeAspect="1"/>
            </p:cNvPicPr>
            <p:nvPr/>
          </p:nvPicPr>
          <p:blipFill rotWithShape="1">
            <a:blip r:embed="rId6"/>
            <a:srcRect r="-187" b="83983"/>
            <a:stretch/>
          </p:blipFill>
          <p:spPr>
            <a:xfrm>
              <a:off x="2195348" y="4017131"/>
              <a:ext cx="3372368" cy="597712"/>
            </a:xfrm>
            <a:prstGeom prst="rect">
              <a:avLst/>
            </a:prstGeom>
          </p:spPr>
        </p:pic>
        <p:pic>
          <p:nvPicPr>
            <p:cNvPr id="11" name="Picture 11" descr="A picture containing chart&#10;&#10;Description automatically generated">
              <a:extLst>
                <a:ext uri="{FF2B5EF4-FFF2-40B4-BE49-F238E27FC236}">
                  <a16:creationId xmlns:a16="http://schemas.microsoft.com/office/drawing/2014/main" id="{DF0944D9-23CB-45D9-8947-43EBFFCF8BCC}"/>
                </a:ext>
              </a:extLst>
            </p:cNvPr>
            <p:cNvPicPr>
              <a:picLocks noChangeAspect="1"/>
            </p:cNvPicPr>
            <p:nvPr/>
          </p:nvPicPr>
          <p:blipFill rotWithShape="1">
            <a:blip r:embed="rId7"/>
            <a:srcRect r="-240" b="84100"/>
            <a:stretch/>
          </p:blipFill>
          <p:spPr>
            <a:xfrm>
              <a:off x="2175642" y="4520156"/>
              <a:ext cx="3400107" cy="618303"/>
            </a:xfrm>
            <a:prstGeom prst="rect">
              <a:avLst/>
            </a:prstGeom>
          </p:spPr>
        </p:pic>
      </p:grpSp>
      <p:pic>
        <p:nvPicPr>
          <p:cNvPr id="14" name="Picture 10" descr="Chart, line chart&#10;&#10;Description automatically generated">
            <a:extLst>
              <a:ext uri="{FF2B5EF4-FFF2-40B4-BE49-F238E27FC236}">
                <a16:creationId xmlns:a16="http://schemas.microsoft.com/office/drawing/2014/main" id="{18AA4A40-1736-40FE-BB83-D676B7DD4080}"/>
              </a:ext>
            </a:extLst>
          </p:cNvPr>
          <p:cNvPicPr>
            <a:picLocks noChangeAspect="1"/>
          </p:cNvPicPr>
          <p:nvPr/>
        </p:nvPicPr>
        <p:blipFill rotWithShape="1">
          <a:blip r:embed="rId4"/>
          <a:srcRect l="2158" t="31237" r="9961" b="203"/>
          <a:stretch/>
        </p:blipFill>
        <p:spPr>
          <a:xfrm>
            <a:off x="38879" y="1216156"/>
            <a:ext cx="2115147" cy="1965583"/>
          </a:xfrm>
          <a:prstGeom prst="rect">
            <a:avLst/>
          </a:prstGeom>
          <a:ln>
            <a:solidFill>
              <a:schemeClr val="tx1"/>
            </a:solidFill>
          </a:ln>
        </p:spPr>
      </p:pic>
      <p:pic>
        <p:nvPicPr>
          <p:cNvPr id="15" name="Picture 12" descr="Chart, line chart&#10;&#10;Description automatically generated">
            <a:extLst>
              <a:ext uri="{FF2B5EF4-FFF2-40B4-BE49-F238E27FC236}">
                <a16:creationId xmlns:a16="http://schemas.microsoft.com/office/drawing/2014/main" id="{84347467-CE74-4E7E-B948-C100DEE620BA}"/>
              </a:ext>
            </a:extLst>
          </p:cNvPr>
          <p:cNvPicPr>
            <a:picLocks noChangeAspect="1"/>
          </p:cNvPicPr>
          <p:nvPr/>
        </p:nvPicPr>
        <p:blipFill rotWithShape="1">
          <a:blip r:embed="rId5"/>
          <a:srcRect l="1918" t="33451" r="7168" b="442"/>
          <a:stretch/>
        </p:blipFill>
        <p:spPr>
          <a:xfrm>
            <a:off x="2149073" y="1967390"/>
            <a:ext cx="2467670" cy="1957972"/>
          </a:xfrm>
          <a:prstGeom prst="rect">
            <a:avLst/>
          </a:prstGeom>
          <a:ln>
            <a:solidFill>
              <a:schemeClr val="tx1"/>
            </a:solidFill>
          </a:ln>
        </p:spPr>
      </p:pic>
      <p:pic>
        <p:nvPicPr>
          <p:cNvPr id="16" name="Picture 9" descr="Chart&#10;&#10;Description automatically generated">
            <a:extLst>
              <a:ext uri="{FF2B5EF4-FFF2-40B4-BE49-F238E27FC236}">
                <a16:creationId xmlns:a16="http://schemas.microsoft.com/office/drawing/2014/main" id="{3E893299-464E-442D-842E-E1EB9A3CCF96}"/>
              </a:ext>
            </a:extLst>
          </p:cNvPr>
          <p:cNvPicPr>
            <a:picLocks noChangeAspect="1"/>
          </p:cNvPicPr>
          <p:nvPr/>
        </p:nvPicPr>
        <p:blipFill rotWithShape="1">
          <a:blip r:embed="rId6"/>
          <a:srcRect l="2398" t="32805" r="9592" b="216"/>
          <a:stretch/>
        </p:blipFill>
        <p:spPr>
          <a:xfrm>
            <a:off x="4544165" y="1196160"/>
            <a:ext cx="2364581" cy="1960237"/>
          </a:xfrm>
          <a:prstGeom prst="rect">
            <a:avLst/>
          </a:prstGeom>
          <a:ln>
            <a:solidFill>
              <a:schemeClr val="tx1"/>
            </a:solidFill>
          </a:ln>
        </p:spPr>
      </p:pic>
      <p:sp>
        <p:nvSpPr>
          <p:cNvPr id="21" name="TextBox 20">
            <a:extLst>
              <a:ext uri="{FF2B5EF4-FFF2-40B4-BE49-F238E27FC236}">
                <a16:creationId xmlns:a16="http://schemas.microsoft.com/office/drawing/2014/main" id="{6FEFA6B4-85A1-49E2-B37A-FB115B36099C}"/>
              </a:ext>
            </a:extLst>
          </p:cNvPr>
          <p:cNvSpPr txBox="1"/>
          <p:nvPr/>
        </p:nvSpPr>
        <p:spPr>
          <a:xfrm>
            <a:off x="154619" y="909048"/>
            <a:ext cx="1758087"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Effort (</a:t>
            </a:r>
            <a:r>
              <a:rPr lang="en-US" sz="1400" i="1">
                <a:ea typeface="+mn-lt"/>
                <a:cs typeface="+mn-lt"/>
              </a:rPr>
              <a:t>p = </a:t>
            </a:r>
            <a:r>
              <a:rPr lang="en-US" sz="1400">
                <a:ea typeface="+mn-lt"/>
                <a:cs typeface="+mn-lt"/>
              </a:rPr>
              <a:t>0.005</a:t>
            </a:r>
            <a:r>
              <a:rPr lang="en-US" sz="1400">
                <a:latin typeface="Calibri"/>
                <a:cs typeface="Calibri"/>
              </a:rPr>
              <a:t>)</a:t>
            </a:r>
            <a:endParaRPr lang="en-US" sz="1400">
              <a:cs typeface="Calibri" panose="020F0502020204030204"/>
            </a:endParaRPr>
          </a:p>
        </p:txBody>
      </p:sp>
      <p:sp>
        <p:nvSpPr>
          <p:cNvPr id="22" name="TextBox 21">
            <a:extLst>
              <a:ext uri="{FF2B5EF4-FFF2-40B4-BE49-F238E27FC236}">
                <a16:creationId xmlns:a16="http://schemas.microsoft.com/office/drawing/2014/main" id="{618E10BB-0466-490D-81B2-B252331AD2EF}"/>
              </a:ext>
            </a:extLst>
          </p:cNvPr>
          <p:cNvSpPr txBox="1"/>
          <p:nvPr/>
        </p:nvSpPr>
        <p:spPr>
          <a:xfrm>
            <a:off x="2116892" y="909047"/>
            <a:ext cx="2513518"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Communication </a:t>
            </a:r>
            <a:r>
              <a:rPr lang="en-US" sz="1400">
                <a:latin typeface="Calibri"/>
                <a:cs typeface="Calibri"/>
              </a:rPr>
              <a:t>(</a:t>
            </a:r>
            <a:r>
              <a:rPr lang="en-US" sz="1400" i="1">
                <a:latin typeface="Calibri"/>
                <a:cs typeface="Calibri"/>
              </a:rPr>
              <a:t>p = </a:t>
            </a:r>
            <a:r>
              <a:rPr lang="en-US" sz="1400">
                <a:latin typeface="Calibri"/>
                <a:cs typeface="Calibri"/>
              </a:rPr>
              <a:t>0.011)</a:t>
            </a:r>
            <a:endParaRPr lang="en-US">
              <a:cs typeface="Calibri" panose="020F0502020204030204"/>
            </a:endParaRPr>
          </a:p>
        </p:txBody>
      </p:sp>
      <p:sp>
        <p:nvSpPr>
          <p:cNvPr id="23" name="TextBox 22">
            <a:extLst>
              <a:ext uri="{FF2B5EF4-FFF2-40B4-BE49-F238E27FC236}">
                <a16:creationId xmlns:a16="http://schemas.microsoft.com/office/drawing/2014/main" id="{202493F9-2759-43BF-90EC-2CF15AAB4EF0}"/>
              </a:ext>
            </a:extLst>
          </p:cNvPr>
          <p:cNvSpPr txBox="1"/>
          <p:nvPr/>
        </p:nvSpPr>
        <p:spPr>
          <a:xfrm>
            <a:off x="4738319" y="909047"/>
            <a:ext cx="2375570"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Cohesion </a:t>
            </a:r>
            <a:r>
              <a:rPr lang="en-US" sz="1400">
                <a:latin typeface="Calibri"/>
                <a:cs typeface="Calibri"/>
              </a:rPr>
              <a:t>(</a:t>
            </a:r>
            <a:r>
              <a:rPr lang="en-US" sz="1400" i="1">
                <a:latin typeface="Calibri"/>
                <a:cs typeface="Calibri"/>
              </a:rPr>
              <a:t>p = </a:t>
            </a:r>
            <a:r>
              <a:rPr lang="en-US" sz="1400">
                <a:latin typeface="Calibri"/>
                <a:cs typeface="Calibri"/>
              </a:rPr>
              <a:t>0.015)</a:t>
            </a:r>
            <a:endParaRPr lang="en-US">
              <a:cs typeface="Calibri" panose="020F0502020204030204"/>
            </a:endParaRPr>
          </a:p>
        </p:txBody>
      </p:sp>
      <p:sp>
        <p:nvSpPr>
          <p:cNvPr id="24" name="TextBox 23">
            <a:extLst>
              <a:ext uri="{FF2B5EF4-FFF2-40B4-BE49-F238E27FC236}">
                <a16:creationId xmlns:a16="http://schemas.microsoft.com/office/drawing/2014/main" id="{E00B9B5C-59A6-4EE6-B384-F22BB8F615D8}"/>
              </a:ext>
            </a:extLst>
          </p:cNvPr>
          <p:cNvSpPr txBox="1"/>
          <p:nvPr/>
        </p:nvSpPr>
        <p:spPr>
          <a:xfrm>
            <a:off x="6747192" y="909047"/>
            <a:ext cx="2612052" cy="307777"/>
          </a:xfrm>
          <a:prstGeom prst="rect">
            <a:avLst/>
          </a:prstGeom>
          <a:noFill/>
        </p:spPr>
        <p:txBody>
          <a:bodyPr wrap="square" lIns="91440" tIns="45720" rIns="91440" bIns="45720" anchor="t">
            <a:spAutoFit/>
          </a:bodyPr>
          <a:lstStyle/>
          <a:p>
            <a:pPr marL="285750" indent="-285750">
              <a:buFont typeface="Arial"/>
              <a:buChar char="•"/>
            </a:pPr>
            <a:r>
              <a:rPr lang="en-US" sz="1400">
                <a:ea typeface="+mn-lt"/>
                <a:cs typeface="+mn-lt"/>
              </a:rPr>
              <a:t>Mutual Support </a:t>
            </a:r>
            <a:r>
              <a:rPr lang="en-US" sz="1400">
                <a:latin typeface="Calibri"/>
                <a:cs typeface="Calibri"/>
              </a:rPr>
              <a:t>(</a:t>
            </a:r>
            <a:r>
              <a:rPr lang="en-US" sz="1400" i="1">
                <a:latin typeface="Calibri"/>
                <a:cs typeface="Calibri"/>
              </a:rPr>
              <a:t>p = </a:t>
            </a:r>
            <a:r>
              <a:rPr lang="en-US" sz="1400">
                <a:latin typeface="Calibri"/>
                <a:cs typeface="Calibri"/>
              </a:rPr>
              <a:t>0.026)</a:t>
            </a:r>
            <a:endParaRPr lang="en-US">
              <a:cs typeface="Calibri" panose="020F0502020204030204"/>
            </a:endParaRPr>
          </a:p>
        </p:txBody>
      </p:sp>
      <p:sp>
        <p:nvSpPr>
          <p:cNvPr id="7" name="TextBox 6">
            <a:extLst>
              <a:ext uri="{FF2B5EF4-FFF2-40B4-BE49-F238E27FC236}">
                <a16:creationId xmlns:a16="http://schemas.microsoft.com/office/drawing/2014/main" id="{9555702D-9ED0-4335-95CE-803D19C02445}"/>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13" name="Picture 11" descr="A picture containing chart&#10;&#10;Description automatically generated">
            <a:extLst>
              <a:ext uri="{FF2B5EF4-FFF2-40B4-BE49-F238E27FC236}">
                <a16:creationId xmlns:a16="http://schemas.microsoft.com/office/drawing/2014/main" id="{251C6696-3CB6-4F62-B5FC-12F5CEAC4FFA}"/>
              </a:ext>
            </a:extLst>
          </p:cNvPr>
          <p:cNvPicPr>
            <a:picLocks noChangeAspect="1"/>
          </p:cNvPicPr>
          <p:nvPr/>
        </p:nvPicPr>
        <p:blipFill rotWithShape="1">
          <a:blip r:embed="rId7"/>
          <a:srcRect l="2356" t="31724" r="8900" b="-460"/>
          <a:stretch/>
        </p:blipFill>
        <p:spPr>
          <a:xfrm>
            <a:off x="6879020" y="2063362"/>
            <a:ext cx="2222126" cy="1964378"/>
          </a:xfrm>
          <a:prstGeom prst="rect">
            <a:avLst/>
          </a:prstGeom>
          <a:ln>
            <a:solidFill>
              <a:schemeClr val="tx1"/>
            </a:solidFill>
          </a:ln>
        </p:spPr>
      </p:pic>
      <p:pic>
        <p:nvPicPr>
          <p:cNvPr id="25" name="Picture 24">
            <a:extLst>
              <a:ext uri="{FF2B5EF4-FFF2-40B4-BE49-F238E27FC236}">
                <a16:creationId xmlns:a16="http://schemas.microsoft.com/office/drawing/2014/main" id="{77563297-7900-4369-805A-53DD0A9563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594F4E90-35B5-4B1F-9B09-ABE121C98B13}"/>
              </a:ext>
            </a:extLst>
          </p:cNvPr>
          <p:cNvSpPr>
            <a:spLocks noGrp="1"/>
          </p:cNvSpPr>
          <p:nvPr>
            <p:ph type="sldNum" sz="quarter" idx="12"/>
          </p:nvPr>
        </p:nvSpPr>
        <p:spPr/>
        <p:txBody>
          <a:bodyPr/>
          <a:lstStyle/>
          <a:p>
            <a:fld id="{D0B5CDF8-54D5-6043-A52E-76818AC5EAB8}" type="slidenum">
              <a:rPr lang="en-US" smtClean="0"/>
              <a:pPr/>
              <a:t>24</a:t>
            </a:fld>
            <a:endParaRPr lang="en-US"/>
          </a:p>
        </p:txBody>
      </p:sp>
    </p:spTree>
    <p:extLst>
      <p:ext uri="{BB962C8B-B14F-4D97-AF65-F5344CB8AC3E}">
        <p14:creationId xmlns:p14="http://schemas.microsoft.com/office/powerpoint/2010/main" val="1507207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hart&#10;&#10;Description automatically generated">
            <a:extLst>
              <a:ext uri="{FF2B5EF4-FFF2-40B4-BE49-F238E27FC236}">
                <a16:creationId xmlns:a16="http://schemas.microsoft.com/office/drawing/2014/main" id="{66FCD88C-CBFC-418D-9435-941E32EC91D3}"/>
              </a:ext>
            </a:extLst>
          </p:cNvPr>
          <p:cNvPicPr>
            <a:picLocks noChangeAspect="1"/>
          </p:cNvPicPr>
          <p:nvPr/>
        </p:nvPicPr>
        <p:blipFill rotWithShape="1">
          <a:blip r:embed="rId3"/>
          <a:srcRect t="472" r="-127" b="236"/>
          <a:stretch/>
        </p:blipFill>
        <p:spPr>
          <a:xfrm>
            <a:off x="2944212" y="1930076"/>
            <a:ext cx="5810911" cy="3102990"/>
          </a:xfrm>
          <a:prstGeom prst="rect">
            <a:avLst/>
          </a:prstGeom>
        </p:spPr>
      </p:pic>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4"/>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sp>
        <p:nvSpPr>
          <p:cNvPr id="26" name="TextBox 25">
            <a:extLst>
              <a:ext uri="{FF2B5EF4-FFF2-40B4-BE49-F238E27FC236}">
                <a16:creationId xmlns:a16="http://schemas.microsoft.com/office/drawing/2014/main" id="{C3FBA4F7-7B47-43C0-B7DA-E0D1ED678591}"/>
              </a:ext>
            </a:extLst>
          </p:cNvPr>
          <p:cNvSpPr txBox="1"/>
          <p:nvPr/>
        </p:nvSpPr>
        <p:spPr>
          <a:xfrm>
            <a:off x="291066" y="1232922"/>
            <a:ext cx="2329490" cy="2677656"/>
          </a:xfrm>
          <a:prstGeom prst="rect">
            <a:avLst/>
          </a:prstGeom>
          <a:noFill/>
        </p:spPr>
        <p:txBody>
          <a:bodyPr wrap="square" lIns="91440" tIns="45720" rIns="91440" bIns="45720" anchor="t">
            <a:spAutoFit/>
          </a:bodyPr>
          <a:lstStyle/>
          <a:p>
            <a:r>
              <a:rPr lang="en-US" sz="1400" b="1">
                <a:latin typeface="Lato Extended"/>
                <a:cs typeface="Calibri"/>
              </a:rPr>
              <a:t>Cohesion</a:t>
            </a:r>
            <a:r>
              <a:rPr lang="en-US" sz="1400">
                <a:latin typeface="Lato Extended"/>
                <a:cs typeface="Calibri"/>
              </a:rPr>
              <a:t> average scores grouped by Sole Survivor presence:</a:t>
            </a:r>
          </a:p>
          <a:p>
            <a:endParaRPr lang="en-US" sz="1400">
              <a:latin typeface="Lato Extended"/>
              <a:cs typeface="Calibri"/>
            </a:endParaRPr>
          </a:p>
          <a:p>
            <a:pPr marL="285750" indent="-285750">
              <a:buFont typeface="Arial"/>
              <a:buChar char="•"/>
            </a:pPr>
            <a:r>
              <a:rPr lang="en-US" sz="1400">
                <a:latin typeface="Lato Extended"/>
                <a:cs typeface="Calibri"/>
              </a:rPr>
              <a:t>Shape of the distribution changes with presence of the Sole Survivor</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Uni-modal, left-leaning skew to a bimodal, right-leaning</a:t>
            </a: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7" name="Picture 7" descr="Chart, histogram&#10;&#10;Description automatically generated">
            <a:extLst>
              <a:ext uri="{FF2B5EF4-FFF2-40B4-BE49-F238E27FC236}">
                <a16:creationId xmlns:a16="http://schemas.microsoft.com/office/drawing/2014/main" id="{5D1AE3F6-1324-425B-83E6-4896FFAC3CCE}"/>
              </a:ext>
            </a:extLst>
          </p:cNvPr>
          <p:cNvPicPr>
            <a:picLocks noChangeAspect="1"/>
          </p:cNvPicPr>
          <p:nvPr/>
        </p:nvPicPr>
        <p:blipFill rotWithShape="1">
          <a:blip r:embed="rId5"/>
          <a:srcRect l="5488" t="9312" r="49512" b="10931"/>
          <a:stretch/>
        </p:blipFill>
        <p:spPr>
          <a:xfrm>
            <a:off x="3647089" y="652706"/>
            <a:ext cx="2424531" cy="1292560"/>
          </a:xfrm>
          <a:prstGeom prst="rect">
            <a:avLst/>
          </a:prstGeom>
        </p:spPr>
      </p:pic>
      <p:pic>
        <p:nvPicPr>
          <p:cNvPr id="25" name="Picture 7" descr="Chart, histogram&#10;&#10;Description automatically generated">
            <a:extLst>
              <a:ext uri="{FF2B5EF4-FFF2-40B4-BE49-F238E27FC236}">
                <a16:creationId xmlns:a16="http://schemas.microsoft.com/office/drawing/2014/main" id="{38E4EDCF-9234-4DB3-8B78-7A1AC536A9F7}"/>
              </a:ext>
            </a:extLst>
          </p:cNvPr>
          <p:cNvPicPr>
            <a:picLocks noChangeAspect="1"/>
          </p:cNvPicPr>
          <p:nvPr/>
        </p:nvPicPr>
        <p:blipFill rotWithShape="1">
          <a:blip r:embed="rId5"/>
          <a:srcRect l="55912" t="9312" r="-438" b="10931"/>
          <a:stretch/>
        </p:blipFill>
        <p:spPr>
          <a:xfrm>
            <a:off x="6530864" y="653570"/>
            <a:ext cx="2386293" cy="1292564"/>
          </a:xfrm>
          <a:prstGeom prst="rect">
            <a:avLst/>
          </a:prstGeom>
        </p:spPr>
      </p:pic>
      <p:pic>
        <p:nvPicPr>
          <p:cNvPr id="27" name="Picture 7" descr="Chart, histogram&#10;&#10;Description automatically generated">
            <a:extLst>
              <a:ext uri="{FF2B5EF4-FFF2-40B4-BE49-F238E27FC236}">
                <a16:creationId xmlns:a16="http://schemas.microsoft.com/office/drawing/2014/main" id="{8193AD02-5528-4F2B-86D8-ACE027B13591}"/>
              </a:ext>
            </a:extLst>
          </p:cNvPr>
          <p:cNvPicPr>
            <a:picLocks noChangeAspect="1"/>
          </p:cNvPicPr>
          <p:nvPr/>
        </p:nvPicPr>
        <p:blipFill rotWithShape="1">
          <a:blip r:embed="rId5"/>
          <a:srcRect l="122" t="9312" r="93780" b="10931"/>
          <a:stretch/>
        </p:blipFill>
        <p:spPr>
          <a:xfrm>
            <a:off x="2944208" y="652705"/>
            <a:ext cx="328536" cy="1292563"/>
          </a:xfrm>
          <a:prstGeom prst="rect">
            <a:avLst/>
          </a:prstGeom>
        </p:spPr>
      </p:pic>
      <p:pic>
        <p:nvPicPr>
          <p:cNvPr id="12" name="Picture 11">
            <a:extLst>
              <a:ext uri="{FF2B5EF4-FFF2-40B4-BE49-F238E27FC236}">
                <a16:creationId xmlns:a16="http://schemas.microsoft.com/office/drawing/2014/main" id="{1D35CF30-21B9-4E0E-B3B7-5A33D082F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6911605F-76DE-4CB7-B7FF-0D8D81D97F9E}"/>
              </a:ext>
            </a:extLst>
          </p:cNvPr>
          <p:cNvSpPr>
            <a:spLocks noGrp="1"/>
          </p:cNvSpPr>
          <p:nvPr>
            <p:ph type="sldNum" sz="quarter" idx="12"/>
          </p:nvPr>
        </p:nvSpPr>
        <p:spPr/>
        <p:txBody>
          <a:bodyPr/>
          <a:lstStyle/>
          <a:p>
            <a:fld id="{D0B5CDF8-54D5-6043-A52E-76818AC5EAB8}" type="slidenum">
              <a:rPr lang="en-US" smtClean="0"/>
              <a:pPr/>
              <a:t>25</a:t>
            </a:fld>
            <a:endParaRPr lang="en-US"/>
          </a:p>
        </p:txBody>
      </p:sp>
    </p:spTree>
    <p:extLst>
      <p:ext uri="{BB962C8B-B14F-4D97-AF65-F5344CB8AC3E}">
        <p14:creationId xmlns:p14="http://schemas.microsoft.com/office/powerpoint/2010/main" val="364012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hart&#10;&#10;Description automatically generated">
            <a:extLst>
              <a:ext uri="{FF2B5EF4-FFF2-40B4-BE49-F238E27FC236}">
                <a16:creationId xmlns:a16="http://schemas.microsoft.com/office/drawing/2014/main" id="{66FCD88C-CBFC-418D-9435-941E32EC91D3}"/>
              </a:ext>
            </a:extLst>
          </p:cNvPr>
          <p:cNvPicPr>
            <a:picLocks noChangeAspect="1"/>
          </p:cNvPicPr>
          <p:nvPr/>
        </p:nvPicPr>
        <p:blipFill rotWithShape="1">
          <a:blip r:embed="rId3"/>
          <a:srcRect l="204" t="-3594" r="3163" b="211"/>
          <a:stretch/>
        </p:blipFill>
        <p:spPr>
          <a:xfrm>
            <a:off x="2661747" y="1890663"/>
            <a:ext cx="6225465" cy="3207955"/>
          </a:xfrm>
          <a:prstGeom prst="rect">
            <a:avLst/>
          </a:prstGeom>
        </p:spPr>
      </p:pic>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4"/>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sp>
        <p:nvSpPr>
          <p:cNvPr id="26" name="TextBox 25">
            <a:extLst>
              <a:ext uri="{FF2B5EF4-FFF2-40B4-BE49-F238E27FC236}">
                <a16:creationId xmlns:a16="http://schemas.microsoft.com/office/drawing/2014/main" id="{C3FBA4F7-7B47-43C0-B7DA-E0D1ED678591}"/>
              </a:ext>
            </a:extLst>
          </p:cNvPr>
          <p:cNvSpPr txBox="1"/>
          <p:nvPr/>
        </p:nvSpPr>
        <p:spPr>
          <a:xfrm>
            <a:off x="183542" y="1125200"/>
            <a:ext cx="2250895" cy="2893100"/>
          </a:xfrm>
          <a:prstGeom prst="rect">
            <a:avLst/>
          </a:prstGeom>
          <a:noFill/>
        </p:spPr>
        <p:txBody>
          <a:bodyPr wrap="square" lIns="91440" tIns="45720" rIns="91440" bIns="45720" anchor="t">
            <a:spAutoFit/>
          </a:bodyPr>
          <a:lstStyle/>
          <a:p>
            <a:r>
              <a:rPr lang="en-US" sz="1400" b="1">
                <a:latin typeface="Lato Extended"/>
                <a:cs typeface="Calibri"/>
              </a:rPr>
              <a:t>Mutual Support</a:t>
            </a:r>
            <a:r>
              <a:rPr lang="en-US" sz="1400">
                <a:latin typeface="Lato Extended"/>
                <a:cs typeface="Calibri"/>
              </a:rPr>
              <a:t> average scores grouped by Sole Survivor presence:</a:t>
            </a:r>
          </a:p>
          <a:p>
            <a:endParaRPr lang="en-US" sz="1400">
              <a:latin typeface="Lato Extended"/>
              <a:cs typeface="Calibri"/>
            </a:endParaRPr>
          </a:p>
          <a:p>
            <a:pPr marL="285750" indent="-285750">
              <a:buFont typeface="Arial"/>
              <a:buChar char="•"/>
            </a:pPr>
            <a:r>
              <a:rPr lang="en-US" sz="1400">
                <a:latin typeface="Lato Extended"/>
                <a:cs typeface="Calibri"/>
              </a:rPr>
              <a:t>Shape of the distribution changes with presence of the Sole Survivor</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Much higher density of higher values of average Mutual Support scores</a:t>
            </a: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7" name="Picture 7" descr="Chart, histogram&#10;&#10;Description automatically generated">
            <a:extLst>
              <a:ext uri="{FF2B5EF4-FFF2-40B4-BE49-F238E27FC236}">
                <a16:creationId xmlns:a16="http://schemas.microsoft.com/office/drawing/2014/main" id="{5D1AE3F6-1324-425B-83E6-4896FFAC3CCE}"/>
              </a:ext>
            </a:extLst>
          </p:cNvPr>
          <p:cNvPicPr>
            <a:picLocks noChangeAspect="1"/>
          </p:cNvPicPr>
          <p:nvPr/>
        </p:nvPicPr>
        <p:blipFill rotWithShape="1">
          <a:blip r:embed="rId5"/>
          <a:srcRect l="5481" t="5858" r="50815" b="11747"/>
          <a:stretch/>
        </p:blipFill>
        <p:spPr>
          <a:xfrm>
            <a:off x="3594537" y="705258"/>
            <a:ext cx="2380260" cy="1292320"/>
          </a:xfrm>
          <a:prstGeom prst="rect">
            <a:avLst/>
          </a:prstGeom>
        </p:spPr>
      </p:pic>
      <p:pic>
        <p:nvPicPr>
          <p:cNvPr id="25" name="Picture 7" descr="Chart, histogram&#10;&#10;Description automatically generated">
            <a:extLst>
              <a:ext uri="{FF2B5EF4-FFF2-40B4-BE49-F238E27FC236}">
                <a16:creationId xmlns:a16="http://schemas.microsoft.com/office/drawing/2014/main" id="{38E4EDCF-9234-4DB3-8B78-7A1AC536A9F7}"/>
              </a:ext>
            </a:extLst>
          </p:cNvPr>
          <p:cNvPicPr>
            <a:picLocks noChangeAspect="1"/>
          </p:cNvPicPr>
          <p:nvPr/>
        </p:nvPicPr>
        <p:blipFill rotWithShape="1">
          <a:blip r:embed="rId5"/>
          <a:srcRect l="55979" t="8550" r="1051" b="11896"/>
          <a:stretch/>
        </p:blipFill>
        <p:spPr>
          <a:xfrm>
            <a:off x="6576846" y="731858"/>
            <a:ext cx="2383612" cy="1266594"/>
          </a:xfrm>
          <a:prstGeom prst="rect">
            <a:avLst/>
          </a:prstGeom>
        </p:spPr>
      </p:pic>
      <p:pic>
        <p:nvPicPr>
          <p:cNvPr id="27" name="Picture 7" descr="Chart, histogram&#10;&#10;Description automatically generated">
            <a:extLst>
              <a:ext uri="{FF2B5EF4-FFF2-40B4-BE49-F238E27FC236}">
                <a16:creationId xmlns:a16="http://schemas.microsoft.com/office/drawing/2014/main" id="{8193AD02-5528-4F2B-86D8-ACE027B13591}"/>
              </a:ext>
            </a:extLst>
          </p:cNvPr>
          <p:cNvPicPr>
            <a:picLocks noChangeAspect="1"/>
          </p:cNvPicPr>
          <p:nvPr/>
        </p:nvPicPr>
        <p:blipFill rotWithShape="1">
          <a:blip r:embed="rId6"/>
          <a:srcRect l="122" t="9312" r="93780" b="10931"/>
          <a:stretch/>
        </p:blipFill>
        <p:spPr>
          <a:xfrm>
            <a:off x="2661742" y="731533"/>
            <a:ext cx="328536" cy="1292563"/>
          </a:xfrm>
          <a:prstGeom prst="rect">
            <a:avLst/>
          </a:prstGeom>
        </p:spPr>
      </p:pic>
      <p:pic>
        <p:nvPicPr>
          <p:cNvPr id="12" name="Picture 11">
            <a:extLst>
              <a:ext uri="{FF2B5EF4-FFF2-40B4-BE49-F238E27FC236}">
                <a16:creationId xmlns:a16="http://schemas.microsoft.com/office/drawing/2014/main" id="{77BCF6E0-291B-425F-8161-7953ED82D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0552248D-5606-4959-8BDE-A49B4020A30F}"/>
              </a:ext>
            </a:extLst>
          </p:cNvPr>
          <p:cNvSpPr>
            <a:spLocks noGrp="1"/>
          </p:cNvSpPr>
          <p:nvPr>
            <p:ph type="sldNum" sz="quarter" idx="12"/>
          </p:nvPr>
        </p:nvSpPr>
        <p:spPr/>
        <p:txBody>
          <a:bodyPr/>
          <a:lstStyle/>
          <a:p>
            <a:fld id="{D0B5CDF8-54D5-6043-A52E-76818AC5EAB8}" type="slidenum">
              <a:rPr lang="en-US" smtClean="0"/>
              <a:pPr/>
              <a:t>26</a:t>
            </a:fld>
            <a:endParaRPr lang="en-US"/>
          </a:p>
        </p:txBody>
      </p:sp>
    </p:spTree>
    <p:extLst>
      <p:ext uri="{BB962C8B-B14F-4D97-AF65-F5344CB8AC3E}">
        <p14:creationId xmlns:p14="http://schemas.microsoft.com/office/powerpoint/2010/main" val="30495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Diagram&#10;&#10;Description automatically generated">
            <a:extLst>
              <a:ext uri="{FF2B5EF4-FFF2-40B4-BE49-F238E27FC236}">
                <a16:creationId xmlns:a16="http://schemas.microsoft.com/office/drawing/2014/main" id="{66FCD88C-CBFC-418D-9435-941E32EC91D3}"/>
              </a:ext>
            </a:extLst>
          </p:cNvPr>
          <p:cNvPicPr>
            <a:picLocks noChangeAspect="1"/>
          </p:cNvPicPr>
          <p:nvPr/>
        </p:nvPicPr>
        <p:blipFill rotWithShape="1">
          <a:blip r:embed="rId3"/>
          <a:srcRect t="375" b="375"/>
          <a:stretch/>
        </p:blipFill>
        <p:spPr>
          <a:xfrm>
            <a:off x="2543506" y="1936646"/>
            <a:ext cx="6225465" cy="3207955"/>
          </a:xfrm>
          <a:prstGeom prst="rect">
            <a:avLst/>
          </a:prstGeom>
        </p:spPr>
      </p:pic>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4"/>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sp>
        <p:nvSpPr>
          <p:cNvPr id="26" name="TextBox 25">
            <a:extLst>
              <a:ext uri="{FF2B5EF4-FFF2-40B4-BE49-F238E27FC236}">
                <a16:creationId xmlns:a16="http://schemas.microsoft.com/office/drawing/2014/main" id="{C3FBA4F7-7B47-43C0-B7DA-E0D1ED678591}"/>
              </a:ext>
            </a:extLst>
          </p:cNvPr>
          <p:cNvSpPr txBox="1"/>
          <p:nvPr/>
        </p:nvSpPr>
        <p:spPr>
          <a:xfrm>
            <a:off x="128773" y="703680"/>
            <a:ext cx="2362433" cy="3754874"/>
          </a:xfrm>
          <a:prstGeom prst="rect">
            <a:avLst/>
          </a:prstGeom>
          <a:noFill/>
        </p:spPr>
        <p:txBody>
          <a:bodyPr wrap="square" lIns="91440" tIns="45720" rIns="91440" bIns="45720" anchor="t">
            <a:spAutoFit/>
          </a:bodyPr>
          <a:lstStyle/>
          <a:p>
            <a:r>
              <a:rPr lang="en-US" sz="1400" b="1">
                <a:latin typeface="Lato Extended"/>
                <a:cs typeface="Calibri"/>
              </a:rPr>
              <a:t>Effort</a:t>
            </a:r>
            <a:r>
              <a:rPr lang="en-US" sz="1400">
                <a:latin typeface="Lato Extended"/>
                <a:cs typeface="Calibri"/>
              </a:rPr>
              <a:t> average scores grouped by number of Final Four on team:</a:t>
            </a:r>
          </a:p>
          <a:p>
            <a:endParaRPr lang="en-US" sz="1400">
              <a:latin typeface="Lato Extended"/>
              <a:cs typeface="Calibri"/>
            </a:endParaRPr>
          </a:p>
          <a:p>
            <a:pPr marL="285750" indent="-285750">
              <a:buFont typeface="Arial"/>
              <a:buChar char="•"/>
            </a:pPr>
            <a:r>
              <a:rPr lang="en-US" sz="1400">
                <a:latin typeface="Lato Extended"/>
                <a:cs typeface="Calibri"/>
              </a:rPr>
              <a:t>Shape of the distribution changes with increased number of Final Four Survivors</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More averages reported on the higher end of the 7-point Likert scale</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Distribution skewed towards higher-values of average scores</a:t>
            </a: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27" name="Picture 7" descr="Chart, histogram&#10;&#10;Description automatically generated">
            <a:extLst>
              <a:ext uri="{FF2B5EF4-FFF2-40B4-BE49-F238E27FC236}">
                <a16:creationId xmlns:a16="http://schemas.microsoft.com/office/drawing/2014/main" id="{8193AD02-5528-4F2B-86D8-ACE027B13591}"/>
              </a:ext>
            </a:extLst>
          </p:cNvPr>
          <p:cNvPicPr>
            <a:picLocks noChangeAspect="1"/>
          </p:cNvPicPr>
          <p:nvPr/>
        </p:nvPicPr>
        <p:blipFill rotWithShape="1">
          <a:blip r:embed="rId5"/>
          <a:srcRect l="122" t="9312" r="93780" b="10931"/>
          <a:stretch/>
        </p:blipFill>
        <p:spPr>
          <a:xfrm>
            <a:off x="2655173" y="843206"/>
            <a:ext cx="328536" cy="1292563"/>
          </a:xfrm>
          <a:prstGeom prst="rect">
            <a:avLst/>
          </a:prstGeom>
        </p:spPr>
      </p:pic>
      <p:pic>
        <p:nvPicPr>
          <p:cNvPr id="10" name="Picture 10" descr="Chart, histogram&#10;&#10;Description automatically generated">
            <a:extLst>
              <a:ext uri="{FF2B5EF4-FFF2-40B4-BE49-F238E27FC236}">
                <a16:creationId xmlns:a16="http://schemas.microsoft.com/office/drawing/2014/main" id="{E68B40D9-0BC4-4BA8-B9A3-8E766F00D461}"/>
              </a:ext>
            </a:extLst>
          </p:cNvPr>
          <p:cNvPicPr>
            <a:picLocks noChangeAspect="1"/>
          </p:cNvPicPr>
          <p:nvPr/>
        </p:nvPicPr>
        <p:blipFill rotWithShape="1">
          <a:blip r:embed="rId6"/>
          <a:srcRect l="2421" r="75895" b="8917"/>
          <a:stretch/>
        </p:blipFill>
        <p:spPr>
          <a:xfrm>
            <a:off x="3098904" y="992464"/>
            <a:ext cx="1353097" cy="939557"/>
          </a:xfrm>
          <a:prstGeom prst="rect">
            <a:avLst/>
          </a:prstGeom>
        </p:spPr>
      </p:pic>
      <p:pic>
        <p:nvPicPr>
          <p:cNvPr id="17" name="Picture 10" descr="Chart, histogram&#10;&#10;Description automatically generated">
            <a:extLst>
              <a:ext uri="{FF2B5EF4-FFF2-40B4-BE49-F238E27FC236}">
                <a16:creationId xmlns:a16="http://schemas.microsoft.com/office/drawing/2014/main" id="{A3B07C6D-0171-47AC-A7A5-52BF8BAE31B1}"/>
              </a:ext>
            </a:extLst>
          </p:cNvPr>
          <p:cNvPicPr>
            <a:picLocks noChangeAspect="1"/>
          </p:cNvPicPr>
          <p:nvPr/>
        </p:nvPicPr>
        <p:blipFill rotWithShape="1">
          <a:blip r:embed="rId6"/>
          <a:srcRect l="28128" t="1274" r="50737" b="9412"/>
          <a:stretch/>
        </p:blipFill>
        <p:spPr>
          <a:xfrm>
            <a:off x="4611556" y="1012170"/>
            <a:ext cx="1318828" cy="921312"/>
          </a:xfrm>
          <a:prstGeom prst="rect">
            <a:avLst/>
          </a:prstGeom>
        </p:spPr>
      </p:pic>
      <p:pic>
        <p:nvPicPr>
          <p:cNvPr id="18" name="Picture 10" descr="Chart, histogram&#10;&#10;Description automatically generated">
            <a:extLst>
              <a:ext uri="{FF2B5EF4-FFF2-40B4-BE49-F238E27FC236}">
                <a16:creationId xmlns:a16="http://schemas.microsoft.com/office/drawing/2014/main" id="{3E557A3A-6CFB-449E-942F-1C26765B7795}"/>
              </a:ext>
            </a:extLst>
          </p:cNvPr>
          <p:cNvPicPr>
            <a:picLocks noChangeAspect="1"/>
          </p:cNvPicPr>
          <p:nvPr/>
        </p:nvPicPr>
        <p:blipFill rotWithShape="1">
          <a:blip r:embed="rId6"/>
          <a:srcRect l="53053" t="-1911" r="25263" b="10828"/>
          <a:stretch/>
        </p:blipFill>
        <p:spPr>
          <a:xfrm>
            <a:off x="6094351" y="979325"/>
            <a:ext cx="1353135" cy="939555"/>
          </a:xfrm>
          <a:prstGeom prst="rect">
            <a:avLst/>
          </a:prstGeom>
        </p:spPr>
      </p:pic>
      <p:pic>
        <p:nvPicPr>
          <p:cNvPr id="19" name="Picture 10" descr="Chart, histogram&#10;&#10;Description automatically generated">
            <a:extLst>
              <a:ext uri="{FF2B5EF4-FFF2-40B4-BE49-F238E27FC236}">
                <a16:creationId xmlns:a16="http://schemas.microsoft.com/office/drawing/2014/main" id="{CCFB7AC2-EC7A-4F4B-BF17-F10BF18E1F36}"/>
              </a:ext>
            </a:extLst>
          </p:cNvPr>
          <p:cNvPicPr>
            <a:picLocks noChangeAspect="1"/>
          </p:cNvPicPr>
          <p:nvPr/>
        </p:nvPicPr>
        <p:blipFill rotWithShape="1">
          <a:blip r:embed="rId6"/>
          <a:srcRect l="78211" t="-637" r="105" b="9554"/>
          <a:stretch/>
        </p:blipFill>
        <p:spPr>
          <a:xfrm>
            <a:off x="7578937" y="992463"/>
            <a:ext cx="1353115" cy="939556"/>
          </a:xfrm>
          <a:prstGeom prst="rect">
            <a:avLst/>
          </a:prstGeom>
        </p:spPr>
      </p:pic>
      <p:pic>
        <p:nvPicPr>
          <p:cNvPr id="14" name="Picture 13">
            <a:extLst>
              <a:ext uri="{FF2B5EF4-FFF2-40B4-BE49-F238E27FC236}">
                <a16:creationId xmlns:a16="http://schemas.microsoft.com/office/drawing/2014/main" id="{E8E49523-99A2-4742-9223-EDFC180099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8CA1160E-5A75-4BF9-90DF-2350950E032F}"/>
              </a:ext>
            </a:extLst>
          </p:cNvPr>
          <p:cNvSpPr>
            <a:spLocks noGrp="1"/>
          </p:cNvSpPr>
          <p:nvPr>
            <p:ph type="sldNum" sz="quarter" idx="12"/>
          </p:nvPr>
        </p:nvSpPr>
        <p:spPr/>
        <p:txBody>
          <a:bodyPr/>
          <a:lstStyle/>
          <a:p>
            <a:fld id="{D0B5CDF8-54D5-6043-A52E-76818AC5EAB8}" type="slidenum">
              <a:rPr lang="en-US" smtClean="0"/>
              <a:pPr/>
              <a:t>27</a:t>
            </a:fld>
            <a:endParaRPr lang="en-US"/>
          </a:p>
        </p:txBody>
      </p:sp>
    </p:spTree>
    <p:extLst>
      <p:ext uri="{BB962C8B-B14F-4D97-AF65-F5344CB8AC3E}">
        <p14:creationId xmlns:p14="http://schemas.microsoft.com/office/powerpoint/2010/main" val="2137797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81C1E27B-F35B-4811-838C-4F802CC736CC}"/>
              </a:ext>
            </a:extLst>
          </p:cNvPr>
          <p:cNvPicPr>
            <a:picLocks noChangeAspect="1"/>
          </p:cNvPicPr>
          <p:nvPr/>
        </p:nvPicPr>
        <p:blipFill rotWithShape="1">
          <a:blip r:embed="rId3"/>
          <a:srcRect l="11336" t="638" r="-203" b="-311"/>
          <a:stretch/>
        </p:blipFill>
        <p:spPr>
          <a:xfrm>
            <a:off x="3053651" y="1823669"/>
            <a:ext cx="5753093" cy="3321855"/>
          </a:xfrm>
          <a:prstGeom prst="rect">
            <a:avLst/>
          </a:prstGeom>
        </p:spPr>
      </p:pic>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4"/>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sp>
        <p:nvSpPr>
          <p:cNvPr id="26" name="TextBox 25">
            <a:extLst>
              <a:ext uri="{FF2B5EF4-FFF2-40B4-BE49-F238E27FC236}">
                <a16:creationId xmlns:a16="http://schemas.microsoft.com/office/drawing/2014/main" id="{C3FBA4F7-7B47-43C0-B7DA-E0D1ED678591}"/>
              </a:ext>
            </a:extLst>
          </p:cNvPr>
          <p:cNvSpPr txBox="1"/>
          <p:nvPr/>
        </p:nvSpPr>
        <p:spPr>
          <a:xfrm>
            <a:off x="117027" y="740370"/>
            <a:ext cx="2239768" cy="4185761"/>
          </a:xfrm>
          <a:prstGeom prst="rect">
            <a:avLst/>
          </a:prstGeom>
          <a:noFill/>
        </p:spPr>
        <p:txBody>
          <a:bodyPr wrap="square" lIns="91440" tIns="45720" rIns="91440" bIns="45720" anchor="t">
            <a:spAutoFit/>
          </a:bodyPr>
          <a:lstStyle/>
          <a:p>
            <a:r>
              <a:rPr lang="en-US" sz="1400" b="1">
                <a:latin typeface="Lato Extended"/>
                <a:cs typeface="Calibri"/>
              </a:rPr>
              <a:t>Cohesion </a:t>
            </a:r>
            <a:r>
              <a:rPr lang="en-US" sz="1400">
                <a:latin typeface="Lato Extended"/>
                <a:cs typeface="Calibri"/>
              </a:rPr>
              <a:t>average scores grouped by number of Final Four on team:</a:t>
            </a:r>
          </a:p>
          <a:p>
            <a:endParaRPr lang="en-US" sz="1400">
              <a:latin typeface="Lato Extended"/>
              <a:cs typeface="Calibri"/>
            </a:endParaRPr>
          </a:p>
          <a:p>
            <a:pPr marL="285750" indent="-285750">
              <a:buFont typeface="Arial"/>
              <a:buChar char="•"/>
            </a:pPr>
            <a:r>
              <a:rPr lang="en-US" sz="1400">
                <a:latin typeface="Lato Extended"/>
                <a:cs typeface="Calibri"/>
              </a:rPr>
              <a:t>Shape of the distribution changes with increased number of Final Four Survivors</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Most prominent difference is when </a:t>
            </a:r>
            <a:r>
              <a:rPr lang="en-US" sz="1400" b="1">
                <a:latin typeface="Lato Extended"/>
                <a:cs typeface="Calibri"/>
              </a:rPr>
              <a:t>none</a:t>
            </a:r>
            <a:r>
              <a:rPr lang="en-US" sz="1400">
                <a:latin typeface="Lato Extended"/>
                <a:cs typeface="Calibri"/>
              </a:rPr>
              <a:t> of the Final Four Survivors come from a team</a:t>
            </a:r>
          </a:p>
          <a:p>
            <a:pPr marL="285750" indent="-285750">
              <a:buFont typeface="Arial"/>
              <a:buChar char="•"/>
            </a:pPr>
            <a:endParaRPr lang="en-US" sz="1400">
              <a:latin typeface="Lato Extended"/>
              <a:cs typeface="Calibri"/>
            </a:endParaRPr>
          </a:p>
          <a:p>
            <a:pPr marL="285750" indent="-285750">
              <a:buFont typeface="Arial"/>
              <a:buChar char="•"/>
            </a:pPr>
            <a:r>
              <a:rPr lang="en-US" sz="1400">
                <a:latin typeface="Lato Extended"/>
                <a:cs typeface="Calibri"/>
              </a:rPr>
              <a:t>Indicative of a team that doesn't get along/mesh at all</a:t>
            </a: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27" name="Picture 7" descr="Chart, histogram&#10;&#10;Description automatically generated">
            <a:extLst>
              <a:ext uri="{FF2B5EF4-FFF2-40B4-BE49-F238E27FC236}">
                <a16:creationId xmlns:a16="http://schemas.microsoft.com/office/drawing/2014/main" id="{8193AD02-5528-4F2B-86D8-ACE027B13591}"/>
              </a:ext>
            </a:extLst>
          </p:cNvPr>
          <p:cNvPicPr>
            <a:picLocks noChangeAspect="1"/>
          </p:cNvPicPr>
          <p:nvPr/>
        </p:nvPicPr>
        <p:blipFill rotWithShape="1">
          <a:blip r:embed="rId5"/>
          <a:srcRect l="122" t="9312" r="93780" b="10931"/>
          <a:stretch/>
        </p:blipFill>
        <p:spPr>
          <a:xfrm>
            <a:off x="2563207" y="718396"/>
            <a:ext cx="328536" cy="1292563"/>
          </a:xfrm>
          <a:prstGeom prst="rect">
            <a:avLst/>
          </a:prstGeom>
        </p:spPr>
      </p:pic>
      <p:pic>
        <p:nvPicPr>
          <p:cNvPr id="6" name="Picture 6" descr="Chart, histogram&#10;&#10;Description automatically generated">
            <a:extLst>
              <a:ext uri="{FF2B5EF4-FFF2-40B4-BE49-F238E27FC236}">
                <a16:creationId xmlns:a16="http://schemas.microsoft.com/office/drawing/2014/main" id="{12C5CA82-7AEA-4C7F-9392-CB742AC1A7AF}"/>
              </a:ext>
            </a:extLst>
          </p:cNvPr>
          <p:cNvPicPr>
            <a:picLocks noChangeAspect="1"/>
          </p:cNvPicPr>
          <p:nvPr/>
        </p:nvPicPr>
        <p:blipFill rotWithShape="1">
          <a:blip r:embed="rId6"/>
          <a:srcRect l="2716" r="76140" b="11111"/>
          <a:stretch/>
        </p:blipFill>
        <p:spPr>
          <a:xfrm>
            <a:off x="2904796" y="831599"/>
            <a:ext cx="1419837" cy="971948"/>
          </a:xfrm>
          <a:prstGeom prst="rect">
            <a:avLst/>
          </a:prstGeom>
        </p:spPr>
      </p:pic>
      <p:pic>
        <p:nvPicPr>
          <p:cNvPr id="16" name="Picture 6" descr="Chart, histogram&#10;&#10;Description automatically generated">
            <a:extLst>
              <a:ext uri="{FF2B5EF4-FFF2-40B4-BE49-F238E27FC236}">
                <a16:creationId xmlns:a16="http://schemas.microsoft.com/office/drawing/2014/main" id="{636A6988-C37D-4F02-BC1E-554AE272167A}"/>
              </a:ext>
            </a:extLst>
          </p:cNvPr>
          <p:cNvPicPr>
            <a:picLocks noChangeAspect="1"/>
          </p:cNvPicPr>
          <p:nvPr/>
        </p:nvPicPr>
        <p:blipFill rotWithShape="1">
          <a:blip r:embed="rId6"/>
          <a:srcRect l="28011" t="1169" r="50847" b="9941"/>
          <a:stretch/>
        </p:blipFill>
        <p:spPr>
          <a:xfrm>
            <a:off x="4435364" y="844736"/>
            <a:ext cx="1419689" cy="971949"/>
          </a:xfrm>
          <a:prstGeom prst="rect">
            <a:avLst/>
          </a:prstGeom>
        </p:spPr>
      </p:pic>
      <p:pic>
        <p:nvPicPr>
          <p:cNvPr id="20" name="Picture 6" descr="Chart, histogram&#10;&#10;Description automatically generated">
            <a:extLst>
              <a:ext uri="{FF2B5EF4-FFF2-40B4-BE49-F238E27FC236}">
                <a16:creationId xmlns:a16="http://schemas.microsoft.com/office/drawing/2014/main" id="{0B5CA0DF-3BE5-4104-A21A-B52FC5115F3B}"/>
              </a:ext>
            </a:extLst>
          </p:cNvPr>
          <p:cNvPicPr>
            <a:picLocks noChangeAspect="1"/>
          </p:cNvPicPr>
          <p:nvPr/>
        </p:nvPicPr>
        <p:blipFill rotWithShape="1">
          <a:blip r:embed="rId6"/>
          <a:srcRect l="53387" t="1169" r="25490" b="9942"/>
          <a:stretch/>
        </p:blipFill>
        <p:spPr>
          <a:xfrm>
            <a:off x="6005347" y="851307"/>
            <a:ext cx="1418290" cy="971936"/>
          </a:xfrm>
          <a:prstGeom prst="rect">
            <a:avLst/>
          </a:prstGeom>
        </p:spPr>
      </p:pic>
      <p:pic>
        <p:nvPicPr>
          <p:cNvPr id="21" name="Picture 6" descr="Chart, histogram&#10;&#10;Description automatically generated">
            <a:extLst>
              <a:ext uri="{FF2B5EF4-FFF2-40B4-BE49-F238E27FC236}">
                <a16:creationId xmlns:a16="http://schemas.microsoft.com/office/drawing/2014/main" id="{8EE04042-2618-4739-BF7A-C2A491167C15}"/>
              </a:ext>
            </a:extLst>
          </p:cNvPr>
          <p:cNvPicPr>
            <a:picLocks noChangeAspect="1"/>
          </p:cNvPicPr>
          <p:nvPr/>
        </p:nvPicPr>
        <p:blipFill rotWithShape="1">
          <a:blip r:embed="rId6"/>
          <a:srcRect l="78520" r="357" b="11111"/>
          <a:stretch/>
        </p:blipFill>
        <p:spPr>
          <a:xfrm>
            <a:off x="7549054" y="844736"/>
            <a:ext cx="1418289" cy="971937"/>
          </a:xfrm>
          <a:prstGeom prst="rect">
            <a:avLst/>
          </a:prstGeom>
        </p:spPr>
      </p:pic>
      <p:pic>
        <p:nvPicPr>
          <p:cNvPr id="22" name="Picture 7" descr="Diagram&#10;&#10;Description automatically generated">
            <a:extLst>
              <a:ext uri="{FF2B5EF4-FFF2-40B4-BE49-F238E27FC236}">
                <a16:creationId xmlns:a16="http://schemas.microsoft.com/office/drawing/2014/main" id="{09D8F0BC-434D-4BB3-9CB8-7CB6B45CBE00}"/>
              </a:ext>
            </a:extLst>
          </p:cNvPr>
          <p:cNvPicPr>
            <a:picLocks noChangeAspect="1"/>
          </p:cNvPicPr>
          <p:nvPr/>
        </p:nvPicPr>
        <p:blipFill rotWithShape="1">
          <a:blip r:embed="rId3"/>
          <a:srcRect l="-365" t="14004" r="92698" b="21528"/>
          <a:stretch/>
        </p:blipFill>
        <p:spPr>
          <a:xfrm>
            <a:off x="2467526" y="2257220"/>
            <a:ext cx="496363" cy="2148537"/>
          </a:xfrm>
          <a:prstGeom prst="rect">
            <a:avLst/>
          </a:prstGeom>
        </p:spPr>
      </p:pic>
      <p:pic>
        <p:nvPicPr>
          <p:cNvPr id="15" name="Picture 14">
            <a:extLst>
              <a:ext uri="{FF2B5EF4-FFF2-40B4-BE49-F238E27FC236}">
                <a16:creationId xmlns:a16="http://schemas.microsoft.com/office/drawing/2014/main" id="{3A605B9D-2C5F-4B3B-9BFC-0ADB328112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C42E50C0-3915-4333-845B-64F521864632}"/>
              </a:ext>
            </a:extLst>
          </p:cNvPr>
          <p:cNvSpPr>
            <a:spLocks noGrp="1"/>
          </p:cNvSpPr>
          <p:nvPr>
            <p:ph type="sldNum" sz="quarter" idx="12"/>
          </p:nvPr>
        </p:nvSpPr>
        <p:spPr/>
        <p:txBody>
          <a:bodyPr/>
          <a:lstStyle/>
          <a:p>
            <a:fld id="{D0B5CDF8-54D5-6043-A52E-76818AC5EAB8}" type="slidenum">
              <a:rPr lang="en-US" smtClean="0"/>
              <a:pPr/>
              <a:t>28</a:t>
            </a:fld>
            <a:endParaRPr lang="en-US"/>
          </a:p>
        </p:txBody>
      </p:sp>
    </p:spTree>
    <p:extLst>
      <p:ext uri="{BB962C8B-B14F-4D97-AF65-F5344CB8AC3E}">
        <p14:creationId xmlns:p14="http://schemas.microsoft.com/office/powerpoint/2010/main" val="415462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81C1E27B-F35B-4811-838C-4F802CC736CC}"/>
              </a:ext>
            </a:extLst>
          </p:cNvPr>
          <p:cNvPicPr>
            <a:picLocks noChangeAspect="1"/>
          </p:cNvPicPr>
          <p:nvPr/>
        </p:nvPicPr>
        <p:blipFill rotWithShape="1">
          <a:blip r:embed="rId3"/>
          <a:srcRect l="10291" t="-877" r="-91" b="1053"/>
          <a:stretch/>
        </p:blipFill>
        <p:spPr>
          <a:xfrm>
            <a:off x="3053651" y="1823669"/>
            <a:ext cx="5749360" cy="3316029"/>
          </a:xfrm>
          <a:prstGeom prst="rect">
            <a:avLst/>
          </a:prstGeom>
        </p:spPr>
      </p:pic>
      <p:pic>
        <p:nvPicPr>
          <p:cNvPr id="4" name="Picture 6" descr="Icon&#10;&#10;Description automatically generated">
            <a:extLst>
              <a:ext uri="{FF2B5EF4-FFF2-40B4-BE49-F238E27FC236}">
                <a16:creationId xmlns:a16="http://schemas.microsoft.com/office/drawing/2014/main" id="{0B1FE75D-026B-4530-BFF8-6E89D2058023}"/>
              </a:ext>
            </a:extLst>
          </p:cNvPr>
          <p:cNvPicPr>
            <a:picLocks noChangeAspect="1"/>
          </p:cNvPicPr>
          <p:nvPr/>
        </p:nvPicPr>
        <p:blipFill>
          <a:blip r:embed="rId4"/>
          <a:stretch>
            <a:fillRect/>
          </a:stretch>
        </p:blipFill>
        <p:spPr>
          <a:xfrm>
            <a:off x="3309563" y="183351"/>
            <a:ext cx="2524875" cy="421352"/>
          </a:xfrm>
          <a:prstGeom prst="rect">
            <a:avLst/>
          </a:prstGeom>
        </p:spPr>
      </p:pic>
      <p:sp>
        <p:nvSpPr>
          <p:cNvPr id="9" name="TextBox 8">
            <a:extLst>
              <a:ext uri="{FF2B5EF4-FFF2-40B4-BE49-F238E27FC236}">
                <a16:creationId xmlns:a16="http://schemas.microsoft.com/office/drawing/2014/main" id="{2448CCDB-671E-479D-93A8-E13F82BE9D4A}"/>
              </a:ext>
            </a:extLst>
          </p:cNvPr>
          <p:cNvSpPr txBox="1"/>
          <p:nvPr/>
        </p:nvSpPr>
        <p:spPr>
          <a:xfrm>
            <a:off x="-21716" y="22237"/>
            <a:ext cx="3078449" cy="430887"/>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the Y-axis cannot be adjusted in JASP, so please consider this when viewing graphs.</a:t>
            </a:r>
          </a:p>
        </p:txBody>
      </p:sp>
      <p:sp>
        <p:nvSpPr>
          <p:cNvPr id="26" name="TextBox 25">
            <a:extLst>
              <a:ext uri="{FF2B5EF4-FFF2-40B4-BE49-F238E27FC236}">
                <a16:creationId xmlns:a16="http://schemas.microsoft.com/office/drawing/2014/main" id="{C3FBA4F7-7B47-43C0-B7DA-E0D1ED678591}"/>
              </a:ext>
            </a:extLst>
          </p:cNvPr>
          <p:cNvSpPr txBox="1"/>
          <p:nvPr/>
        </p:nvSpPr>
        <p:spPr>
          <a:xfrm>
            <a:off x="81023" y="767858"/>
            <a:ext cx="2427995" cy="4388217"/>
          </a:xfrm>
          <a:prstGeom prst="rect">
            <a:avLst/>
          </a:prstGeom>
          <a:noFill/>
        </p:spPr>
        <p:txBody>
          <a:bodyPr wrap="square" lIns="91440" tIns="45720" rIns="91440" bIns="45720" anchor="t">
            <a:spAutoFit/>
          </a:bodyPr>
          <a:lstStyle/>
          <a:p>
            <a:r>
              <a:rPr lang="en-US" sz="1400" b="1">
                <a:latin typeface="Lato Extended"/>
                <a:cs typeface="Calibri"/>
              </a:rPr>
              <a:t>Mutual Support </a:t>
            </a:r>
            <a:r>
              <a:rPr lang="en-US" sz="1400">
                <a:latin typeface="Lato Extended"/>
                <a:cs typeface="Calibri"/>
              </a:rPr>
              <a:t>average scores grouped by number of Final Four on team:</a:t>
            </a:r>
          </a:p>
          <a:p>
            <a:endParaRPr lang="en-US" sz="1400">
              <a:latin typeface="Lato Extended"/>
              <a:cs typeface="Calibri"/>
            </a:endParaRPr>
          </a:p>
          <a:p>
            <a:pPr marL="285750" indent="-274320">
              <a:buFont typeface="Arial"/>
              <a:buChar char="•"/>
            </a:pPr>
            <a:r>
              <a:rPr lang="en-US" sz="1400">
                <a:latin typeface="Lato Extended"/>
                <a:cs typeface="Calibri"/>
              </a:rPr>
              <a:t>Shape of the distribution changes with increased number of Final Four Survivors</a:t>
            </a:r>
          </a:p>
          <a:p>
            <a:pPr marL="285750" indent="-274320">
              <a:buFont typeface="Arial"/>
              <a:buChar char="•"/>
            </a:pPr>
            <a:endParaRPr lang="en-US" sz="1400">
              <a:latin typeface="Lato Extended"/>
              <a:cs typeface="Calibri"/>
            </a:endParaRPr>
          </a:p>
          <a:p>
            <a:pPr marL="285750" indent="-274320">
              <a:buFont typeface="Arial"/>
              <a:buChar char="•"/>
            </a:pPr>
            <a:r>
              <a:rPr lang="en-US" sz="1400">
                <a:latin typeface="Lato Extended"/>
                <a:cs typeface="Calibri"/>
              </a:rPr>
              <a:t>Most prominent difference is when </a:t>
            </a:r>
            <a:r>
              <a:rPr lang="en-US" sz="1400" b="1">
                <a:latin typeface="Lato Extended"/>
                <a:cs typeface="Calibri"/>
              </a:rPr>
              <a:t>none</a:t>
            </a:r>
            <a:r>
              <a:rPr lang="en-US" sz="1400">
                <a:latin typeface="Lato Extended"/>
                <a:cs typeface="Calibri"/>
              </a:rPr>
              <a:t> of the Final Four Survivors come from a team</a:t>
            </a:r>
          </a:p>
          <a:p>
            <a:pPr marL="285750" indent="-274320">
              <a:buFont typeface="Arial"/>
              <a:buChar char="•"/>
            </a:pPr>
            <a:endParaRPr lang="en-US" sz="1400">
              <a:latin typeface="Lato Extended"/>
              <a:cs typeface="Calibri"/>
            </a:endParaRPr>
          </a:p>
          <a:p>
            <a:pPr marL="285750" indent="-274320">
              <a:buFont typeface="Arial"/>
              <a:buChar char="•"/>
            </a:pPr>
            <a:r>
              <a:rPr lang="en-US" sz="1400">
                <a:latin typeface="Lato Extended"/>
                <a:cs typeface="Calibri"/>
              </a:rPr>
              <a:t>Indicative of a team that doesn't get help from each other, cover strengths/weaknesses, etc.</a:t>
            </a:r>
          </a:p>
        </p:txBody>
      </p:sp>
      <p:sp>
        <p:nvSpPr>
          <p:cNvPr id="32" name="TextBox 31">
            <a:extLst>
              <a:ext uri="{FF2B5EF4-FFF2-40B4-BE49-F238E27FC236}">
                <a16:creationId xmlns:a16="http://schemas.microsoft.com/office/drawing/2014/main" id="{9E35E2AB-C12F-4A29-98B2-F0F47BE31D4F}"/>
              </a:ext>
            </a:extLst>
          </p:cNvPr>
          <p:cNvSpPr txBox="1"/>
          <p:nvPr/>
        </p:nvSpPr>
        <p:spPr>
          <a:xfrm>
            <a:off x="-21717" y="390100"/>
            <a:ext cx="1915742" cy="261610"/>
          </a:xfrm>
          <a:prstGeom prst="rect">
            <a:avLst/>
          </a:prstGeom>
          <a:noFill/>
        </p:spPr>
        <p:txBody>
          <a:bodyPr wrap="square" lIns="91440" tIns="45720" rIns="91440" bIns="45720" anchor="t">
            <a:spAutoFit/>
          </a:bodyPr>
          <a:lstStyle/>
          <a:p>
            <a:r>
              <a:rPr lang="en-US" sz="1100" b="1">
                <a:solidFill>
                  <a:srgbClr val="C00000"/>
                </a:solidFill>
                <a:latin typeface="Lato Extended"/>
              </a:rPr>
              <a:t>Note:</a:t>
            </a:r>
            <a:r>
              <a:rPr lang="en-US" sz="1100">
                <a:latin typeface="Lato Extended"/>
              </a:rPr>
              <a:t> Stats use a 95% CI</a:t>
            </a:r>
          </a:p>
        </p:txBody>
      </p:sp>
      <p:pic>
        <p:nvPicPr>
          <p:cNvPr id="27" name="Picture 7" descr="Chart, histogram&#10;&#10;Description automatically generated">
            <a:extLst>
              <a:ext uri="{FF2B5EF4-FFF2-40B4-BE49-F238E27FC236}">
                <a16:creationId xmlns:a16="http://schemas.microsoft.com/office/drawing/2014/main" id="{8193AD02-5528-4F2B-86D8-ACE027B13591}"/>
              </a:ext>
            </a:extLst>
          </p:cNvPr>
          <p:cNvPicPr>
            <a:picLocks noChangeAspect="1"/>
          </p:cNvPicPr>
          <p:nvPr/>
        </p:nvPicPr>
        <p:blipFill rotWithShape="1">
          <a:blip r:embed="rId5"/>
          <a:srcRect l="122" t="9312" r="93780" b="10931"/>
          <a:stretch/>
        </p:blipFill>
        <p:spPr>
          <a:xfrm>
            <a:off x="2580702" y="718396"/>
            <a:ext cx="328536" cy="1292563"/>
          </a:xfrm>
          <a:prstGeom prst="rect">
            <a:avLst/>
          </a:prstGeom>
        </p:spPr>
      </p:pic>
      <p:pic>
        <p:nvPicPr>
          <p:cNvPr id="2" name="Picture 4" descr="Chart, histogram&#10;&#10;Description automatically generated">
            <a:extLst>
              <a:ext uri="{FF2B5EF4-FFF2-40B4-BE49-F238E27FC236}">
                <a16:creationId xmlns:a16="http://schemas.microsoft.com/office/drawing/2014/main" id="{23405D53-E9CA-4391-9281-12BB8E2DB336}"/>
              </a:ext>
            </a:extLst>
          </p:cNvPr>
          <p:cNvPicPr>
            <a:picLocks noChangeAspect="1"/>
          </p:cNvPicPr>
          <p:nvPr/>
        </p:nvPicPr>
        <p:blipFill rotWithShape="1">
          <a:blip r:embed="rId6"/>
          <a:srcRect l="2509" r="75929" b="1923"/>
          <a:stretch/>
        </p:blipFill>
        <p:spPr>
          <a:xfrm>
            <a:off x="2961303" y="878281"/>
            <a:ext cx="1434739" cy="945019"/>
          </a:xfrm>
          <a:prstGeom prst="rect">
            <a:avLst/>
          </a:prstGeom>
        </p:spPr>
      </p:pic>
      <p:pic>
        <p:nvPicPr>
          <p:cNvPr id="17" name="Picture 4" descr="Chart, histogram&#10;&#10;Description automatically generated">
            <a:extLst>
              <a:ext uri="{FF2B5EF4-FFF2-40B4-BE49-F238E27FC236}">
                <a16:creationId xmlns:a16="http://schemas.microsoft.com/office/drawing/2014/main" id="{72A8E376-CC27-4049-8F92-7372BC23FB61}"/>
              </a:ext>
            </a:extLst>
          </p:cNvPr>
          <p:cNvPicPr>
            <a:picLocks noChangeAspect="1"/>
          </p:cNvPicPr>
          <p:nvPr/>
        </p:nvPicPr>
        <p:blipFill rotWithShape="1">
          <a:blip r:embed="rId6"/>
          <a:srcRect l="27607" t="2424" r="50833" b="-606"/>
          <a:stretch/>
        </p:blipFill>
        <p:spPr>
          <a:xfrm>
            <a:off x="4495022" y="930765"/>
            <a:ext cx="1434612" cy="946030"/>
          </a:xfrm>
          <a:prstGeom prst="rect">
            <a:avLst/>
          </a:prstGeom>
        </p:spPr>
      </p:pic>
      <p:pic>
        <p:nvPicPr>
          <p:cNvPr id="18" name="Picture 4" descr="Chart, histogram&#10;&#10;Description automatically generated">
            <a:extLst>
              <a:ext uri="{FF2B5EF4-FFF2-40B4-BE49-F238E27FC236}">
                <a16:creationId xmlns:a16="http://schemas.microsoft.com/office/drawing/2014/main" id="{BE1CEBBD-A20A-4364-9230-82305E068380}"/>
              </a:ext>
            </a:extLst>
          </p:cNvPr>
          <p:cNvPicPr>
            <a:picLocks noChangeAspect="1"/>
          </p:cNvPicPr>
          <p:nvPr/>
        </p:nvPicPr>
        <p:blipFill rotWithShape="1">
          <a:blip r:embed="rId6"/>
          <a:srcRect l="53199" t="2424" r="25241" b="-606"/>
          <a:stretch/>
        </p:blipFill>
        <p:spPr>
          <a:xfrm>
            <a:off x="6017078" y="930766"/>
            <a:ext cx="1434626" cy="946028"/>
          </a:xfrm>
          <a:prstGeom prst="rect">
            <a:avLst/>
          </a:prstGeom>
        </p:spPr>
      </p:pic>
      <p:pic>
        <p:nvPicPr>
          <p:cNvPr id="19" name="Picture 4" descr="Chart, histogram&#10;&#10;Description automatically generated">
            <a:extLst>
              <a:ext uri="{FF2B5EF4-FFF2-40B4-BE49-F238E27FC236}">
                <a16:creationId xmlns:a16="http://schemas.microsoft.com/office/drawing/2014/main" id="{2D3B2D82-C63B-4183-9562-91153C054320}"/>
              </a:ext>
            </a:extLst>
          </p:cNvPr>
          <p:cNvPicPr>
            <a:picLocks noChangeAspect="1"/>
          </p:cNvPicPr>
          <p:nvPr/>
        </p:nvPicPr>
        <p:blipFill rotWithShape="1">
          <a:blip r:embed="rId6"/>
          <a:srcRect l="78265" t="2424" r="175" b="-606"/>
          <a:stretch/>
        </p:blipFill>
        <p:spPr>
          <a:xfrm>
            <a:off x="7550798" y="930766"/>
            <a:ext cx="1434619" cy="946030"/>
          </a:xfrm>
          <a:prstGeom prst="rect">
            <a:avLst/>
          </a:prstGeom>
        </p:spPr>
      </p:pic>
      <p:pic>
        <p:nvPicPr>
          <p:cNvPr id="23" name="Picture 7" descr="Diagram&#10;&#10;Description automatically generated">
            <a:extLst>
              <a:ext uri="{FF2B5EF4-FFF2-40B4-BE49-F238E27FC236}">
                <a16:creationId xmlns:a16="http://schemas.microsoft.com/office/drawing/2014/main" id="{ED275499-10DF-4486-920C-31F57ED0FB09}"/>
              </a:ext>
            </a:extLst>
          </p:cNvPr>
          <p:cNvPicPr>
            <a:picLocks noChangeAspect="1"/>
          </p:cNvPicPr>
          <p:nvPr/>
        </p:nvPicPr>
        <p:blipFill rotWithShape="1">
          <a:blip r:embed="rId3"/>
          <a:srcRect t="-526" r="92532" b="877"/>
          <a:stretch/>
        </p:blipFill>
        <p:spPr>
          <a:xfrm>
            <a:off x="2487983" y="1829500"/>
            <a:ext cx="478151" cy="3310226"/>
          </a:xfrm>
          <a:prstGeom prst="rect">
            <a:avLst/>
          </a:prstGeom>
        </p:spPr>
      </p:pic>
      <p:pic>
        <p:nvPicPr>
          <p:cNvPr id="24" name="Picture 23">
            <a:extLst>
              <a:ext uri="{FF2B5EF4-FFF2-40B4-BE49-F238E27FC236}">
                <a16:creationId xmlns:a16="http://schemas.microsoft.com/office/drawing/2014/main" id="{4EBE4CDD-290C-4B56-998B-D5D2F8E353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903A4C8F-ECE8-418E-8C7A-A81455CF92CA}"/>
              </a:ext>
            </a:extLst>
          </p:cNvPr>
          <p:cNvSpPr>
            <a:spLocks noGrp="1"/>
          </p:cNvSpPr>
          <p:nvPr>
            <p:ph type="sldNum" sz="quarter" idx="12"/>
          </p:nvPr>
        </p:nvSpPr>
        <p:spPr/>
        <p:txBody>
          <a:bodyPr/>
          <a:lstStyle/>
          <a:p>
            <a:fld id="{D0B5CDF8-54D5-6043-A52E-76818AC5EAB8}" type="slidenum">
              <a:rPr lang="en-US" smtClean="0"/>
              <a:pPr/>
              <a:t>29</a:t>
            </a:fld>
            <a:endParaRPr lang="en-US"/>
          </a:p>
        </p:txBody>
      </p:sp>
    </p:spTree>
    <p:extLst>
      <p:ext uri="{BB962C8B-B14F-4D97-AF65-F5344CB8AC3E}">
        <p14:creationId xmlns:p14="http://schemas.microsoft.com/office/powerpoint/2010/main" val="340648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D60A11-C66E-4337-9463-93800869E24E}"/>
              </a:ext>
            </a:extLst>
          </p:cNvPr>
          <p:cNvSpPr txBox="1">
            <a:spLocks/>
          </p:cNvSpPr>
          <p:nvPr/>
        </p:nvSpPr>
        <p:spPr>
          <a:xfrm>
            <a:off x="480780" y="1097588"/>
            <a:ext cx="8182440" cy="2682100"/>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pPr algn="ctr"/>
            <a:r>
              <a:rPr lang="en-US" sz="2000">
                <a:latin typeface="Lato Extended"/>
                <a:ea typeface="Helvetica" charset="0"/>
                <a:cs typeface="Helvetica" charset="0"/>
              </a:rPr>
              <a:t>If you’re trying to win a solo prize but you’re part of a team </a:t>
            </a:r>
          </a:p>
          <a:p>
            <a:pPr algn="ctr"/>
            <a:endParaRPr lang="en-US" sz="2000">
              <a:latin typeface="Lato Extended"/>
              <a:ea typeface="Helvetica" charset="0"/>
              <a:cs typeface="Helvetica" charset="0"/>
            </a:endParaRPr>
          </a:p>
          <a:p>
            <a:pPr algn="ctr"/>
            <a:r>
              <a:rPr lang="en-US" sz="2000">
                <a:latin typeface="Lato Extended"/>
                <a:ea typeface="Helvetica" charset="0"/>
                <a:cs typeface="Helvetica" charset="0"/>
              </a:rPr>
              <a:t>(Think promotions, research grants…)</a:t>
            </a:r>
          </a:p>
          <a:p>
            <a:pPr algn="ctr"/>
            <a:endParaRPr lang="en-US" sz="2000">
              <a:latin typeface="Lato Extended"/>
              <a:ea typeface="Helvetica" charset="0"/>
              <a:cs typeface="Helvetica" charset="0"/>
            </a:endParaRPr>
          </a:p>
          <a:p>
            <a:pPr algn="ctr"/>
            <a:endParaRPr lang="en-US" sz="2000">
              <a:latin typeface="Lato Extended"/>
              <a:ea typeface="Helvetica" charset="0"/>
              <a:cs typeface="Helvetica" charset="0"/>
            </a:endParaRPr>
          </a:p>
          <a:p>
            <a:pPr algn="ctr"/>
            <a:r>
              <a:rPr lang="en-US" sz="2000">
                <a:latin typeface="Lato Extended"/>
                <a:ea typeface="Helvetica" charset="0"/>
                <a:cs typeface="Helvetica" charset="0"/>
              </a:rPr>
              <a:t>Is it in your best interest to make sure your team works well together?</a:t>
            </a:r>
          </a:p>
          <a:p>
            <a:pPr algn="ctr"/>
            <a:endParaRPr lang="en-US" sz="2000">
              <a:latin typeface="Lato Extended"/>
              <a:ea typeface="Helvetica" charset="0"/>
              <a:cs typeface="Helvetica" charset="0"/>
            </a:endParaRPr>
          </a:p>
          <a:p>
            <a:pPr algn="ctr"/>
            <a:r>
              <a:rPr lang="en-US" sz="2000" b="1">
                <a:latin typeface="Lato Extended"/>
                <a:ea typeface="Helvetica" charset="0"/>
                <a:cs typeface="Helvetica" charset="0"/>
              </a:rPr>
              <a:t>Or</a:t>
            </a:r>
            <a:r>
              <a:rPr lang="en-US" sz="2000">
                <a:latin typeface="Lato Extended"/>
                <a:ea typeface="Helvetica" charset="0"/>
                <a:cs typeface="Helvetica" charset="0"/>
              </a:rPr>
              <a:t> </a:t>
            </a:r>
          </a:p>
          <a:p>
            <a:pPr algn="ctr"/>
            <a:endParaRPr lang="en-US" sz="2000">
              <a:latin typeface="Lato Extended"/>
              <a:ea typeface="Helvetica" charset="0"/>
              <a:cs typeface="Helvetica" charset="0"/>
            </a:endParaRPr>
          </a:p>
          <a:p>
            <a:pPr algn="ctr"/>
            <a:r>
              <a:rPr lang="en-US" sz="2000">
                <a:latin typeface="Lato Extended"/>
                <a:ea typeface="Helvetica" charset="0"/>
                <a:cs typeface="Helvetica" charset="0"/>
              </a:rPr>
              <a:t>Should you just </a:t>
            </a:r>
            <a:r>
              <a:rPr lang="en-US" sz="2000" i="1">
                <a:latin typeface="Lato Extended"/>
                <a:ea typeface="Helvetica" charset="0"/>
                <a:cs typeface="Helvetica" charset="0"/>
              </a:rPr>
              <a:t>do you </a:t>
            </a:r>
            <a:r>
              <a:rPr lang="en-US" sz="2000">
                <a:latin typeface="Lato Extended"/>
                <a:ea typeface="Helvetica" charset="0"/>
                <a:cs typeface="Helvetica" charset="0"/>
              </a:rPr>
              <a:t>and go for the prize?</a:t>
            </a: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p:txBody>
      </p:sp>
      <p:pic>
        <p:nvPicPr>
          <p:cNvPr id="1028" name="Picture 4">
            <a:extLst>
              <a:ext uri="{FF2B5EF4-FFF2-40B4-BE49-F238E27FC236}">
                <a16:creationId xmlns:a16="http://schemas.microsoft.com/office/drawing/2014/main" id="{27EDE4DF-E860-4B62-8CBF-04CE57DD1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65" y="404755"/>
            <a:ext cx="6816670" cy="3538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995892-4106-419D-82EC-610B722C77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C1575324-B557-438A-BA1C-08C097625CBC}"/>
              </a:ext>
            </a:extLst>
          </p:cNvPr>
          <p:cNvSpPr>
            <a:spLocks noGrp="1"/>
          </p:cNvSpPr>
          <p:nvPr>
            <p:ph type="sldNum" sz="quarter" idx="12"/>
          </p:nvPr>
        </p:nvSpPr>
        <p:spPr/>
        <p:txBody>
          <a:bodyPr/>
          <a:lstStyle/>
          <a:p>
            <a:fld id="{D0B5CDF8-54D5-6043-A52E-76818AC5EAB8}" type="slidenum">
              <a:rPr lang="en-US" smtClean="0"/>
              <a:pPr/>
              <a:t>3</a:t>
            </a:fld>
            <a:endParaRPr lang="en-US"/>
          </a:p>
        </p:txBody>
      </p:sp>
    </p:spTree>
    <p:extLst>
      <p:ext uri="{BB962C8B-B14F-4D97-AF65-F5344CB8AC3E}">
        <p14:creationId xmlns:p14="http://schemas.microsoft.com/office/powerpoint/2010/main" val="2681812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932B-6FC7-475E-AAC4-49FA3F6B2AF2}"/>
              </a:ext>
            </a:extLst>
          </p:cNvPr>
          <p:cNvSpPr>
            <a:spLocks noGrp="1"/>
          </p:cNvSpPr>
          <p:nvPr>
            <p:ph idx="1"/>
          </p:nvPr>
        </p:nvSpPr>
        <p:spPr>
          <a:xfrm>
            <a:off x="211016" y="826476"/>
            <a:ext cx="8669098" cy="4413739"/>
          </a:xfrm>
        </p:spPr>
        <p:txBody>
          <a:bodyPr>
            <a:normAutofit fontScale="92500" lnSpcReduction="20000"/>
          </a:bodyPr>
          <a:lstStyle/>
          <a:p>
            <a:r>
              <a:rPr lang="en-US">
                <a:latin typeface="Lato Extended"/>
              </a:rPr>
              <a:t>When accounting </a:t>
            </a:r>
            <a:r>
              <a:rPr lang="en-US" b="1">
                <a:latin typeface="Lato Extended"/>
              </a:rPr>
              <a:t>for season winner presence, the most significant TWQ factors were Mutual Support and Cohesion</a:t>
            </a:r>
            <a:endParaRPr lang="en-US">
              <a:latin typeface="Lato Extended"/>
            </a:endParaRPr>
          </a:p>
          <a:p>
            <a:r>
              <a:rPr lang="en-US" b="1">
                <a:latin typeface="Lato Extended"/>
              </a:rPr>
              <a:t>All TWQ factors were greater when eventual winner was on team</a:t>
            </a:r>
          </a:p>
          <a:p>
            <a:pPr lvl="1"/>
            <a:r>
              <a:rPr lang="en-US">
                <a:latin typeface="Lato Extended"/>
              </a:rPr>
              <a:t>Should not conflate that this is a ‘great man’ effect and that all credit for improvement is due to eventual winners</a:t>
            </a:r>
          </a:p>
          <a:p>
            <a:pPr lvl="2"/>
            <a:r>
              <a:rPr lang="en-US">
                <a:latin typeface="Lato Extended"/>
              </a:rPr>
              <a:t>Qualitatively, cohesion and mutual support are fundamentally team-first parts of the TWQ</a:t>
            </a:r>
          </a:p>
          <a:p>
            <a:pPr lvl="2"/>
            <a:r>
              <a:rPr lang="en-US">
                <a:latin typeface="Lato Extended"/>
              </a:rPr>
              <a:t>If a ‘great man’ was closely associated with ‘better’ teams, Coordination effect with / without winner would be intuitively expected as most important factor </a:t>
            </a:r>
          </a:p>
          <a:p>
            <a:pPr lvl="1"/>
            <a:r>
              <a:rPr lang="en-US">
                <a:latin typeface="Lato Extended"/>
              </a:rPr>
              <a:t>Study scope did not allow all individual winners to be examined for singular effect size</a:t>
            </a:r>
          </a:p>
          <a:p>
            <a:pPr lvl="1"/>
            <a:r>
              <a:rPr lang="en-US">
                <a:latin typeface="Lato Extended"/>
              </a:rPr>
              <a:t>Suggests that better teams win more, which are likely to produce winners because the tighter team ‘unit’ is more likely to stick together in individual rounds </a:t>
            </a:r>
          </a:p>
          <a:p>
            <a:r>
              <a:rPr lang="en-US">
                <a:latin typeface="Lato Extended"/>
              </a:rPr>
              <a:t>Mutual support showed the clearest clustering at the score ceiling</a:t>
            </a:r>
          </a:p>
          <a:p>
            <a:pPr lvl="1"/>
            <a:r>
              <a:rPr lang="en-US">
                <a:latin typeface="Lato Extended"/>
              </a:rPr>
              <a:t>Very strong skewing toward upside swing, less pronounced with cohesion or other factors in this instance</a:t>
            </a:r>
          </a:p>
          <a:p>
            <a:r>
              <a:rPr lang="en-US" b="1">
                <a:latin typeface="Lato Extended"/>
              </a:rPr>
              <a:t>Suggests a winning individual strategy is not to ‘enforce’ or dominate team in context of the team’s mental model </a:t>
            </a:r>
          </a:p>
          <a:p>
            <a:pPr lvl="1"/>
            <a:r>
              <a:rPr lang="en-US">
                <a:latin typeface="Lato Extended"/>
              </a:rPr>
              <a:t>More effective to support and have team ‘gel’ even in challenges </a:t>
            </a:r>
          </a:p>
          <a:p>
            <a:pPr lvl="1"/>
            <a:r>
              <a:rPr lang="en-US">
                <a:latin typeface="Lato Extended"/>
              </a:rPr>
              <a:t>This partially captures the ‘social’ elements of the game in non-challenge time</a:t>
            </a:r>
          </a:p>
        </p:txBody>
      </p:sp>
      <p:pic>
        <p:nvPicPr>
          <p:cNvPr id="4" name="Picture 3">
            <a:extLst>
              <a:ext uri="{FF2B5EF4-FFF2-40B4-BE49-F238E27FC236}">
                <a16:creationId xmlns:a16="http://schemas.microsoft.com/office/drawing/2014/main" id="{491961A1-5E52-4919-A470-15B51491B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8" name="Picture 2">
            <a:extLst>
              <a:ext uri="{FF2B5EF4-FFF2-40B4-BE49-F238E27FC236}">
                <a16:creationId xmlns:a16="http://schemas.microsoft.com/office/drawing/2014/main" id="{57AB308F-EEB7-794B-B255-E79F036EF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356" y="267920"/>
            <a:ext cx="4205288" cy="4078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3EDDB99-622F-4817-9D45-24115E3561C6}"/>
              </a:ext>
            </a:extLst>
          </p:cNvPr>
          <p:cNvSpPr>
            <a:spLocks noGrp="1"/>
          </p:cNvSpPr>
          <p:nvPr>
            <p:ph type="sldNum" sz="quarter" idx="12"/>
          </p:nvPr>
        </p:nvSpPr>
        <p:spPr/>
        <p:txBody>
          <a:bodyPr/>
          <a:lstStyle/>
          <a:p>
            <a:fld id="{D0B5CDF8-54D5-6043-A52E-76818AC5EAB8}" type="slidenum">
              <a:rPr lang="en-US" smtClean="0"/>
              <a:pPr/>
              <a:t>30</a:t>
            </a:fld>
            <a:endParaRPr lang="en-US"/>
          </a:p>
        </p:txBody>
      </p:sp>
    </p:spTree>
    <p:extLst>
      <p:ext uri="{BB962C8B-B14F-4D97-AF65-F5344CB8AC3E}">
        <p14:creationId xmlns:p14="http://schemas.microsoft.com/office/powerpoint/2010/main" val="4046413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932B-6FC7-475E-AAC4-49FA3F6B2AF2}"/>
              </a:ext>
            </a:extLst>
          </p:cNvPr>
          <p:cNvSpPr>
            <a:spLocks noGrp="1"/>
          </p:cNvSpPr>
          <p:nvPr>
            <p:ph idx="1"/>
          </p:nvPr>
        </p:nvSpPr>
        <p:spPr>
          <a:xfrm>
            <a:off x="272444" y="826477"/>
            <a:ext cx="8607669" cy="4241800"/>
          </a:xfrm>
        </p:spPr>
        <p:txBody>
          <a:bodyPr vert="horz" lIns="91440" tIns="45720" rIns="91440" bIns="45720" rtlCol="0" anchor="t">
            <a:normAutofit fontScale="92500" lnSpcReduction="20000"/>
          </a:bodyPr>
          <a:lstStyle/>
          <a:p>
            <a:r>
              <a:rPr lang="en-US">
                <a:latin typeface="Lato Extended"/>
              </a:rPr>
              <a:t>When accounting for ‘top four’, </a:t>
            </a:r>
            <a:r>
              <a:rPr lang="en-US" b="1">
                <a:latin typeface="Lato Extended"/>
              </a:rPr>
              <a:t>Effort, Cohesion, Communication, and Mutual Support </a:t>
            </a:r>
            <a:r>
              <a:rPr lang="en-US">
                <a:latin typeface="Lato Extended"/>
              </a:rPr>
              <a:t>are most significant TWQ factors</a:t>
            </a:r>
          </a:p>
          <a:p>
            <a:r>
              <a:rPr lang="en-US" b="1">
                <a:latin typeface="Lato Extended"/>
              </a:rPr>
              <a:t>Strongly suggests that individuals prioritizing team-focused strategies, such as constructive motivation for teammates, are associated with a greater opportunity for success</a:t>
            </a:r>
          </a:p>
          <a:p>
            <a:r>
              <a:rPr lang="en-US">
                <a:latin typeface="Lato Extended"/>
              </a:rPr>
              <a:t>‘Tightening’ of outcomes occurring when no top four are on a team</a:t>
            </a:r>
          </a:p>
          <a:p>
            <a:pPr lvl="1"/>
            <a:r>
              <a:rPr lang="en-US">
                <a:latin typeface="Lato Extended"/>
              </a:rPr>
              <a:t>Range of losing outcomes smaller</a:t>
            </a:r>
          </a:p>
          <a:p>
            <a:pPr lvl="1"/>
            <a:r>
              <a:rPr lang="en-US">
                <a:latin typeface="Lato Extended"/>
              </a:rPr>
              <a:t>TWQ performance ceiling for teams within group teams is lower</a:t>
            </a:r>
          </a:p>
          <a:p>
            <a:pPr lvl="1"/>
            <a:r>
              <a:rPr lang="en-US">
                <a:latin typeface="Lato Extended"/>
              </a:rPr>
              <a:t>Suggests that for individual agents, lower-functioning teams make the ‘window’ for </a:t>
            </a:r>
          </a:p>
          <a:p>
            <a:r>
              <a:rPr lang="en-US">
                <a:latin typeface="Lato Extended"/>
              </a:rPr>
              <a:t>‘Tapering’ and bimodal-shaped outcomes with more top four on a team</a:t>
            </a:r>
          </a:p>
          <a:p>
            <a:pPr lvl="1"/>
            <a:r>
              <a:rPr lang="en-US">
                <a:latin typeface="Lato Extended"/>
              </a:rPr>
              <a:t>Wider range of TWQ scores with higher ceiling</a:t>
            </a:r>
          </a:p>
          <a:p>
            <a:pPr lvl="1"/>
            <a:r>
              <a:rPr lang="en-US">
                <a:latin typeface="Lato Extended"/>
              </a:rPr>
              <a:t>Clustering at ceiling for almost all factors – winners appear to stick together</a:t>
            </a:r>
          </a:p>
          <a:p>
            <a:pPr lvl="1"/>
            <a:r>
              <a:rPr lang="en-US">
                <a:latin typeface="Lato Extended"/>
              </a:rPr>
              <a:t>Floor of team performance nearly the same as lower ‘top 4’ occurrences - few outliers</a:t>
            </a:r>
          </a:p>
          <a:p>
            <a:pPr lvl="1"/>
            <a:r>
              <a:rPr lang="en-US" b="1">
                <a:latin typeface="Lato Extended"/>
              </a:rPr>
              <a:t>Suggests there is little ‘risk’ for agents for trying to be more cohesive or supportive in team stages</a:t>
            </a:r>
          </a:p>
        </p:txBody>
      </p:sp>
      <p:pic>
        <p:nvPicPr>
          <p:cNvPr id="4" name="Picture 3">
            <a:extLst>
              <a:ext uri="{FF2B5EF4-FFF2-40B4-BE49-F238E27FC236}">
                <a16:creationId xmlns:a16="http://schemas.microsoft.com/office/drawing/2014/main" id="{491961A1-5E52-4919-A470-15B51491B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0242" name="Picture 2">
            <a:extLst>
              <a:ext uri="{FF2B5EF4-FFF2-40B4-BE49-F238E27FC236}">
                <a16:creationId xmlns:a16="http://schemas.microsoft.com/office/drawing/2014/main" id="{79D55839-C5F0-439C-BFEC-41DC7FDAD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7868"/>
            <a:ext cx="4267200" cy="4092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845D501-935C-4C28-BEF9-805E46109144}"/>
              </a:ext>
            </a:extLst>
          </p:cNvPr>
          <p:cNvSpPr>
            <a:spLocks noGrp="1"/>
          </p:cNvSpPr>
          <p:nvPr>
            <p:ph type="sldNum" sz="quarter" idx="12"/>
          </p:nvPr>
        </p:nvSpPr>
        <p:spPr/>
        <p:txBody>
          <a:bodyPr/>
          <a:lstStyle/>
          <a:p>
            <a:fld id="{D0B5CDF8-54D5-6043-A52E-76818AC5EAB8}" type="slidenum">
              <a:rPr lang="en-US" smtClean="0"/>
              <a:pPr/>
              <a:t>31</a:t>
            </a:fld>
            <a:endParaRPr lang="en-US"/>
          </a:p>
        </p:txBody>
      </p:sp>
    </p:spTree>
    <p:extLst>
      <p:ext uri="{BB962C8B-B14F-4D97-AF65-F5344CB8AC3E}">
        <p14:creationId xmlns:p14="http://schemas.microsoft.com/office/powerpoint/2010/main" val="397025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BF668-C27E-46A9-9D4B-6C447F161D27}"/>
              </a:ext>
            </a:extLst>
          </p:cNvPr>
          <p:cNvSpPr>
            <a:spLocks noGrp="1"/>
          </p:cNvSpPr>
          <p:nvPr>
            <p:ph idx="1"/>
          </p:nvPr>
        </p:nvSpPr>
        <p:spPr>
          <a:xfrm>
            <a:off x="378069" y="777478"/>
            <a:ext cx="8387861" cy="4278100"/>
          </a:xfrm>
        </p:spPr>
        <p:txBody>
          <a:bodyPr vert="horz" lIns="91440" tIns="45720" rIns="91440" bIns="45720" rtlCol="0" anchor="t">
            <a:normAutofit lnSpcReduction="10000"/>
          </a:bodyPr>
          <a:lstStyle/>
          <a:p>
            <a:r>
              <a:rPr lang="en-US" sz="2000">
                <a:latin typeface="Lato Extended"/>
              </a:rPr>
              <a:t>Communication, Mutual Support, and, especially, Cohesion are prominent factors in teamwork quality associated with greater performance on Survivor – these aspects together may help facilitate the team's development of shared mental models of the problem spaces they encounter, thereby allowing team members the chance to increase their understanding of the entire process (Fiore &amp; Schooler, 2004)</a:t>
            </a:r>
          </a:p>
          <a:p>
            <a:pPr lvl="1"/>
            <a:r>
              <a:rPr lang="en-US" sz="1600">
                <a:latin typeface="Lato Extended"/>
              </a:rPr>
              <a:t>This may allow teams to adapt to new challenges (game tasks and challenges), coordinate essential taskwork (building shelter, starting fire, etc.), and adapt to team member changes (alliance shifts, merging tribes, etc.)</a:t>
            </a:r>
          </a:p>
          <a:p>
            <a:r>
              <a:rPr lang="en-US" sz="2000">
                <a:latin typeface="Lato Extended"/>
              </a:rPr>
              <a:t>‘Clustering’ of higher TWQ team scores when evaluating both sole-survivor and top four presence qualitatively aligns with the following:</a:t>
            </a:r>
          </a:p>
          <a:p>
            <a:pPr lvl="1"/>
            <a:r>
              <a:rPr lang="en-US" sz="1700" b="1">
                <a:latin typeface="Lato Extended"/>
              </a:rPr>
              <a:t>An effective, longstanding Survivor strategy of ‘locking in’ voting blocs before merge (individual section of game)</a:t>
            </a:r>
          </a:p>
          <a:p>
            <a:pPr lvl="1"/>
            <a:r>
              <a:rPr lang="en-US" sz="1700">
                <a:latin typeface="Lato Extended"/>
              </a:rPr>
              <a:t>That high-performing game players act in interest of the team early </a:t>
            </a:r>
          </a:p>
          <a:p>
            <a:pPr lvl="1"/>
            <a:r>
              <a:rPr lang="en-US" sz="1700" b="1">
                <a:latin typeface="Lato Extended"/>
              </a:rPr>
              <a:t>Suggests teams should not cause friction amongst themselves and / or ‘throw’ challenges, make others angry - matters a great deal in end-game</a:t>
            </a:r>
          </a:p>
          <a:p>
            <a:pPr lvl="1"/>
            <a:endParaRPr lang="en-US" sz="1700">
              <a:latin typeface="Lato Extended"/>
            </a:endParaRPr>
          </a:p>
        </p:txBody>
      </p:sp>
      <p:pic>
        <p:nvPicPr>
          <p:cNvPr id="4" name="Picture 3">
            <a:extLst>
              <a:ext uri="{FF2B5EF4-FFF2-40B4-BE49-F238E27FC236}">
                <a16:creationId xmlns:a16="http://schemas.microsoft.com/office/drawing/2014/main" id="{8979B199-8F1F-462A-9A91-D4ACC5D57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1268" name="Picture 4">
            <a:extLst>
              <a:ext uri="{FF2B5EF4-FFF2-40B4-BE49-F238E27FC236}">
                <a16:creationId xmlns:a16="http://schemas.microsoft.com/office/drawing/2014/main" id="{E8131BAA-4FF5-4731-8D16-D8D9F8D8F9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488" y="233175"/>
            <a:ext cx="5477022" cy="3508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ECE5D84-483B-4445-AAF7-60F87625F6C8}"/>
              </a:ext>
            </a:extLst>
          </p:cNvPr>
          <p:cNvSpPr>
            <a:spLocks noGrp="1"/>
          </p:cNvSpPr>
          <p:nvPr>
            <p:ph type="sldNum" sz="quarter" idx="12"/>
          </p:nvPr>
        </p:nvSpPr>
        <p:spPr/>
        <p:txBody>
          <a:bodyPr/>
          <a:lstStyle/>
          <a:p>
            <a:fld id="{D0B5CDF8-54D5-6043-A52E-76818AC5EAB8}" type="slidenum">
              <a:rPr lang="en-US" smtClean="0"/>
              <a:pPr/>
              <a:t>32</a:t>
            </a:fld>
            <a:endParaRPr lang="en-US"/>
          </a:p>
        </p:txBody>
      </p:sp>
    </p:spTree>
    <p:extLst>
      <p:ext uri="{BB962C8B-B14F-4D97-AF65-F5344CB8AC3E}">
        <p14:creationId xmlns:p14="http://schemas.microsoft.com/office/powerpoint/2010/main" val="3280011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932B-6FC7-475E-AAC4-49FA3F6B2AF2}"/>
              </a:ext>
            </a:extLst>
          </p:cNvPr>
          <p:cNvSpPr>
            <a:spLocks noGrp="1"/>
          </p:cNvSpPr>
          <p:nvPr>
            <p:ph idx="1"/>
          </p:nvPr>
        </p:nvSpPr>
        <p:spPr>
          <a:xfrm>
            <a:off x="272444" y="653182"/>
            <a:ext cx="8607669" cy="4337542"/>
          </a:xfrm>
        </p:spPr>
        <p:txBody>
          <a:bodyPr vert="horz" lIns="91440" tIns="45720" rIns="91440" bIns="45720" rtlCol="0" anchor="t">
            <a:normAutofit fontScale="85000" lnSpcReduction="20000"/>
          </a:bodyPr>
          <a:lstStyle/>
          <a:p>
            <a:r>
              <a:rPr lang="en-US">
                <a:latin typeface="Lato Extended"/>
              </a:rPr>
              <a:t>Preliminary study results are highly sensitive to sample size</a:t>
            </a:r>
          </a:p>
          <a:p>
            <a:pPr lvl="1"/>
            <a:r>
              <a:rPr lang="en-US">
                <a:latin typeface="Lato Extended"/>
              </a:rPr>
              <a:t>Very clear that the scope amount of data collection required is a challenge</a:t>
            </a:r>
          </a:p>
          <a:p>
            <a:r>
              <a:rPr lang="en-US">
                <a:latin typeface="Lato Extended"/>
              </a:rPr>
              <a:t>Commitment for human recording was / is immensely taxing</a:t>
            </a:r>
          </a:p>
          <a:p>
            <a:pPr lvl="1"/>
            <a:r>
              <a:rPr lang="en-US" b="1">
                <a:latin typeface="Lato Extended"/>
              </a:rPr>
              <a:t>Coding process for recorders has steep learning curve</a:t>
            </a:r>
          </a:p>
          <a:p>
            <a:pPr lvl="1"/>
            <a:r>
              <a:rPr lang="en-US">
                <a:latin typeface="Lato Extended"/>
              </a:rPr>
              <a:t>Review of footage requires access to show episodes</a:t>
            </a:r>
          </a:p>
          <a:p>
            <a:pPr lvl="1"/>
            <a:r>
              <a:rPr lang="en-US">
                <a:latin typeface="Lato Extended"/>
              </a:rPr>
              <a:t>Time commitment, even when ‘proficient’ with TWQ tool, was not trivial</a:t>
            </a:r>
          </a:p>
          <a:p>
            <a:pPr lvl="1"/>
            <a:r>
              <a:rPr lang="en-US" b="1">
                <a:latin typeface="Lato Extended"/>
              </a:rPr>
              <a:t>In very ‘fast’ or complex challenges, recorders had to review scenes several times to keep pace with a team</a:t>
            </a:r>
          </a:p>
          <a:p>
            <a:r>
              <a:rPr lang="en-US">
                <a:latin typeface="Lato Extended"/>
              </a:rPr>
              <a:t>Despite more than 7,000 human-recorded values across 33 episodes, number of samples is still relatively low</a:t>
            </a:r>
          </a:p>
          <a:p>
            <a:r>
              <a:rPr lang="en-US" b="1">
                <a:latin typeface="Lato Extended"/>
              </a:rPr>
              <a:t>Individual demographic information was not factored into study and could severely alter analysis – particularly for ’sole-survivor’  </a:t>
            </a:r>
          </a:p>
          <a:p>
            <a:r>
              <a:rPr lang="en-US">
                <a:latin typeface="Lato Extended"/>
              </a:rPr>
              <a:t>The increasing complexity of hypotheses requires immense amounts of study data to produce robust results</a:t>
            </a:r>
          </a:p>
          <a:p>
            <a:r>
              <a:rPr lang="en-US">
                <a:latin typeface="Lato Extended"/>
              </a:rPr>
              <a:t>More than 150 team-stage episodes remain</a:t>
            </a:r>
          </a:p>
          <a:p>
            <a:pPr lvl="1"/>
            <a:r>
              <a:rPr lang="en-US" b="1">
                <a:latin typeface="Lato Extended"/>
              </a:rPr>
              <a:t>Survivor meta-game changes approximately every 4 – 6 years</a:t>
            </a:r>
          </a:p>
          <a:p>
            <a:pPr lvl="1"/>
            <a:r>
              <a:rPr lang="en-US" b="1">
                <a:latin typeface="Lato Extended"/>
              </a:rPr>
              <a:t>Some seasons have rule changes that alter game tempo and ‘valid’ paths to succeed</a:t>
            </a:r>
          </a:p>
          <a:p>
            <a:r>
              <a:rPr lang="en-US">
                <a:latin typeface="Lato Extended"/>
              </a:rPr>
              <a:t>Ad hoc team challenges in the individual phase of the game were not in scope</a:t>
            </a:r>
          </a:p>
        </p:txBody>
      </p:sp>
      <p:pic>
        <p:nvPicPr>
          <p:cNvPr id="4" name="Picture 3">
            <a:extLst>
              <a:ext uri="{FF2B5EF4-FFF2-40B4-BE49-F238E27FC236}">
                <a16:creationId xmlns:a16="http://schemas.microsoft.com/office/drawing/2014/main" id="{491961A1-5E52-4919-A470-15B51491B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5" name="Picture 2">
            <a:extLst>
              <a:ext uri="{FF2B5EF4-FFF2-40B4-BE49-F238E27FC236}">
                <a16:creationId xmlns:a16="http://schemas.microsoft.com/office/drawing/2014/main" id="{8906A83E-067C-B34D-9B86-4DD9AA6DF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092" y="206423"/>
            <a:ext cx="5813653" cy="3088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B1F5561-CEA2-4294-B3B1-64DC9D95C7E6}"/>
              </a:ext>
            </a:extLst>
          </p:cNvPr>
          <p:cNvSpPr>
            <a:spLocks noGrp="1"/>
          </p:cNvSpPr>
          <p:nvPr>
            <p:ph type="sldNum" sz="quarter" idx="12"/>
          </p:nvPr>
        </p:nvSpPr>
        <p:spPr/>
        <p:txBody>
          <a:bodyPr/>
          <a:lstStyle/>
          <a:p>
            <a:fld id="{D0B5CDF8-54D5-6043-A52E-76818AC5EAB8}" type="slidenum">
              <a:rPr lang="en-US" smtClean="0"/>
              <a:pPr/>
              <a:t>33</a:t>
            </a:fld>
            <a:endParaRPr lang="en-US"/>
          </a:p>
        </p:txBody>
      </p:sp>
    </p:spTree>
    <p:extLst>
      <p:ext uri="{BB962C8B-B14F-4D97-AF65-F5344CB8AC3E}">
        <p14:creationId xmlns:p14="http://schemas.microsoft.com/office/powerpoint/2010/main" val="3940219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95932B-6FC7-475E-AAC4-49FA3F6B2AF2}"/>
              </a:ext>
            </a:extLst>
          </p:cNvPr>
          <p:cNvSpPr>
            <a:spLocks noGrp="1"/>
          </p:cNvSpPr>
          <p:nvPr>
            <p:ph idx="1"/>
          </p:nvPr>
        </p:nvSpPr>
        <p:spPr>
          <a:xfrm>
            <a:off x="272444" y="965179"/>
            <a:ext cx="8601248" cy="4178913"/>
          </a:xfrm>
        </p:spPr>
        <p:txBody>
          <a:bodyPr vert="horz" lIns="91440" tIns="45720" rIns="91440" bIns="45720" rtlCol="0" anchor="t">
            <a:normAutofit fontScale="92500" lnSpcReduction="20000"/>
          </a:bodyPr>
          <a:lstStyle/>
          <a:p>
            <a:r>
              <a:rPr lang="en-US" sz="2400">
                <a:latin typeface="Lato Extended"/>
              </a:rPr>
              <a:t>More samples, more recorders, more confidence</a:t>
            </a:r>
          </a:p>
          <a:p>
            <a:pPr lvl="1"/>
            <a:r>
              <a:rPr lang="en-US" sz="2100">
                <a:latin typeface="Lato Extended"/>
              </a:rPr>
              <a:t>Potentially review other tools for </a:t>
            </a:r>
            <a:r>
              <a:rPr lang="en-US" sz="2100" err="1">
                <a:latin typeface="Lato Extended"/>
              </a:rPr>
              <a:t>Hoegl</a:t>
            </a:r>
            <a:r>
              <a:rPr lang="en-US" sz="2100">
                <a:latin typeface="Lato Extended"/>
              </a:rPr>
              <a:t> &amp; </a:t>
            </a:r>
            <a:r>
              <a:rPr lang="en-US" sz="2100" err="1">
                <a:latin typeface="Lato Extended"/>
              </a:rPr>
              <a:t>Gemuenden's</a:t>
            </a:r>
            <a:r>
              <a:rPr lang="en-US" sz="2100">
                <a:latin typeface="Lato Extended"/>
              </a:rPr>
              <a:t> TWQ replacement (difficult though – is gold standard)</a:t>
            </a:r>
          </a:p>
          <a:p>
            <a:r>
              <a:rPr lang="en-US" sz="2400">
                <a:latin typeface="Lato Extended"/>
              </a:rPr>
              <a:t>More robust validation using cross-season comparisons</a:t>
            </a:r>
          </a:p>
          <a:p>
            <a:pPr lvl="1"/>
            <a:r>
              <a:rPr lang="en-US" sz="2100">
                <a:latin typeface="Lato Extended"/>
              </a:rPr>
              <a:t>Break study into several phases focusing on one or two hypothesis at a time</a:t>
            </a:r>
          </a:p>
          <a:p>
            <a:r>
              <a:rPr lang="en-US" sz="2400">
                <a:latin typeface="Lato Extended"/>
              </a:rPr>
              <a:t>Tracking ‘meta-game’ effect sizes, such as challenge advantages, reward challenge prize wins, etc.</a:t>
            </a:r>
          </a:p>
          <a:p>
            <a:r>
              <a:rPr lang="en-US" sz="2400">
                <a:latin typeface="Lato Extended"/>
              </a:rPr>
              <a:t>Coding for demographic composition of teams</a:t>
            </a:r>
            <a:endParaRPr lang="en-US" sz="2400">
              <a:latin typeface="Lato Extended"/>
              <a:cs typeface="Calibri"/>
            </a:endParaRPr>
          </a:p>
          <a:p>
            <a:r>
              <a:rPr lang="en-US" sz="2400">
                <a:latin typeface="Lato Extended"/>
              </a:rPr>
              <a:t>Addition of scoring player performance across the entire game, including factors such as individual wins, voting patterns, etc.</a:t>
            </a:r>
            <a:endParaRPr lang="en-US"/>
          </a:p>
          <a:p>
            <a:r>
              <a:rPr lang="en-US" sz="2400">
                <a:latin typeface="Lato Extended"/>
              </a:rPr>
              <a:t>Inclusion of ad-hoc team TWQ scoring at individual stage of game to study more stochastically formed teams </a:t>
            </a:r>
          </a:p>
          <a:p>
            <a:pPr lvl="1"/>
            <a:r>
              <a:rPr lang="en-US" sz="2100">
                <a:latin typeface="Lato Extended"/>
              </a:rPr>
              <a:t>Also potentially captures more 'social' elements of the game</a:t>
            </a:r>
          </a:p>
        </p:txBody>
      </p:sp>
      <p:pic>
        <p:nvPicPr>
          <p:cNvPr id="4" name="Picture 3">
            <a:extLst>
              <a:ext uri="{FF2B5EF4-FFF2-40B4-BE49-F238E27FC236}">
                <a16:creationId xmlns:a16="http://schemas.microsoft.com/office/drawing/2014/main" id="{491961A1-5E52-4919-A470-15B51491BB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6" name="Picture 2">
            <a:extLst>
              <a:ext uri="{FF2B5EF4-FFF2-40B4-BE49-F238E27FC236}">
                <a16:creationId xmlns:a16="http://schemas.microsoft.com/office/drawing/2014/main" id="{95827025-DDFA-8B46-8232-0AA2E8ED1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05" y="362770"/>
            <a:ext cx="8487120" cy="3845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028D2A9-47A7-4FAB-AAA9-847A65A13167}"/>
              </a:ext>
            </a:extLst>
          </p:cNvPr>
          <p:cNvSpPr>
            <a:spLocks noGrp="1"/>
          </p:cNvSpPr>
          <p:nvPr>
            <p:ph type="sldNum" sz="quarter" idx="12"/>
          </p:nvPr>
        </p:nvSpPr>
        <p:spPr/>
        <p:txBody>
          <a:bodyPr/>
          <a:lstStyle/>
          <a:p>
            <a:fld id="{D0B5CDF8-54D5-6043-A52E-76818AC5EAB8}" type="slidenum">
              <a:rPr lang="en-US" smtClean="0"/>
              <a:pPr/>
              <a:t>34</a:t>
            </a:fld>
            <a:endParaRPr lang="en-US"/>
          </a:p>
        </p:txBody>
      </p:sp>
    </p:spTree>
    <p:extLst>
      <p:ext uri="{BB962C8B-B14F-4D97-AF65-F5344CB8AC3E}">
        <p14:creationId xmlns:p14="http://schemas.microsoft.com/office/powerpoint/2010/main" val="3469922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a:extLst>
              <a:ext uri="{FF2B5EF4-FFF2-40B4-BE49-F238E27FC236}">
                <a16:creationId xmlns:a16="http://schemas.microsoft.com/office/drawing/2014/main" id="{C843F15A-B640-4F9B-BB8E-8687AEA0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419" y="2080228"/>
            <a:ext cx="3166246" cy="4099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3187876-916B-4B38-94E1-CDC3701E7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56BD93D3-78FE-4830-940C-58FE3E14FF18}"/>
              </a:ext>
            </a:extLst>
          </p:cNvPr>
          <p:cNvSpPr>
            <a:spLocks noGrp="1"/>
          </p:cNvSpPr>
          <p:nvPr>
            <p:ph type="sldNum" sz="quarter" idx="12"/>
          </p:nvPr>
        </p:nvSpPr>
        <p:spPr/>
        <p:txBody>
          <a:bodyPr/>
          <a:lstStyle/>
          <a:p>
            <a:fld id="{D0B5CDF8-54D5-6043-A52E-76818AC5EAB8}" type="slidenum">
              <a:rPr lang="en-US" smtClean="0"/>
              <a:pPr/>
              <a:t>35</a:t>
            </a:fld>
            <a:endParaRPr lang="en-US"/>
          </a:p>
        </p:txBody>
      </p:sp>
    </p:spTree>
    <p:extLst>
      <p:ext uri="{BB962C8B-B14F-4D97-AF65-F5344CB8AC3E}">
        <p14:creationId xmlns:p14="http://schemas.microsoft.com/office/powerpoint/2010/main" val="357242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161E6E-9D0E-694D-AC9A-75BFFF8866D4}"/>
              </a:ext>
            </a:extLst>
          </p:cNvPr>
          <p:cNvSpPr txBox="1"/>
          <p:nvPr/>
        </p:nvSpPr>
        <p:spPr>
          <a:xfrm>
            <a:off x="296422" y="815895"/>
            <a:ext cx="765785" cy="276999"/>
          </a:xfrm>
          <a:prstGeom prst="rect">
            <a:avLst/>
          </a:prstGeom>
          <a:noFill/>
        </p:spPr>
        <p:txBody>
          <a:bodyPr wrap="square" lIns="91440" tIns="45720" rIns="91440" bIns="45720" rtlCol="0" anchor="t">
            <a:spAutoFit/>
          </a:bodyPr>
          <a:lstStyle/>
          <a:p>
            <a:endParaRPr lang="en-US" sz="1200">
              <a:latin typeface="Lato Extended"/>
            </a:endParaRPr>
          </a:p>
        </p:txBody>
      </p:sp>
      <p:sp>
        <p:nvSpPr>
          <p:cNvPr id="14" name="TextBox 13">
            <a:extLst>
              <a:ext uri="{FF2B5EF4-FFF2-40B4-BE49-F238E27FC236}">
                <a16:creationId xmlns:a16="http://schemas.microsoft.com/office/drawing/2014/main" id="{9335A3DD-CCF5-4EB0-9FA7-250DB4FA022F}"/>
              </a:ext>
            </a:extLst>
          </p:cNvPr>
          <p:cNvSpPr txBox="1"/>
          <p:nvPr/>
        </p:nvSpPr>
        <p:spPr>
          <a:xfrm>
            <a:off x="579105" y="815895"/>
            <a:ext cx="7811590" cy="4126899"/>
          </a:xfrm>
          <a:prstGeom prst="rect">
            <a:avLst/>
          </a:prstGeom>
          <a:noFill/>
        </p:spPr>
        <p:txBody>
          <a:bodyPr wrap="square" lIns="91440" tIns="45720" rIns="91440" bIns="45720" anchor="t">
            <a:spAutoFit/>
          </a:bodyPr>
          <a:lstStyle/>
          <a:p>
            <a:pPr marL="457200" indent="-457200">
              <a:lnSpc>
                <a:spcPct val="107000"/>
              </a:lnSpc>
              <a:spcBef>
                <a:spcPts val="100"/>
              </a:spcBef>
              <a:spcAft>
                <a:spcPts val="800"/>
              </a:spcAft>
            </a:pPr>
            <a:r>
              <a:rPr lang="en-US" sz="700">
                <a:latin typeface="Calibri"/>
                <a:ea typeface="+mn-lt"/>
                <a:cs typeface="Calibri"/>
              </a:rPr>
              <a:t>Boles, T., </a:t>
            </a:r>
            <a:r>
              <a:rPr lang="en-US" sz="700" err="1">
                <a:latin typeface="Calibri"/>
                <a:ea typeface="+mn-lt"/>
                <a:cs typeface="Calibri"/>
              </a:rPr>
              <a:t>Croson</a:t>
            </a:r>
            <a:r>
              <a:rPr lang="en-US" sz="700">
                <a:latin typeface="Calibri"/>
                <a:ea typeface="+mn-lt"/>
                <a:cs typeface="Calibri"/>
              </a:rPr>
              <a:t>, R., &amp; </a:t>
            </a:r>
            <a:r>
              <a:rPr lang="en-US" sz="700" err="1">
                <a:latin typeface="Calibri"/>
                <a:ea typeface="+mn-lt"/>
                <a:cs typeface="Calibri"/>
              </a:rPr>
              <a:t>Murnighan</a:t>
            </a:r>
            <a:r>
              <a:rPr lang="en-US" sz="700">
                <a:latin typeface="Calibri"/>
                <a:ea typeface="+mn-lt"/>
                <a:cs typeface="Calibri"/>
              </a:rPr>
              <a:t>, J. K. (2000). Deception and retribution in repeated ultimatum bargaining. Organizational Behavior and Human Decision Processes, 83, 235-259. </a:t>
            </a:r>
            <a:endParaRPr lang="en-US" sz="700">
              <a:latin typeface="Calibri"/>
              <a:cs typeface="Calibri"/>
            </a:endParaRPr>
          </a:p>
          <a:p>
            <a:pPr marL="457200" indent="-457200">
              <a:lnSpc>
                <a:spcPct val="107000"/>
              </a:lnSpc>
              <a:spcBef>
                <a:spcPts val="100"/>
              </a:spcBef>
              <a:spcAft>
                <a:spcPts val="800"/>
              </a:spcAft>
            </a:pPr>
            <a:r>
              <a:rPr lang="en-US" sz="700">
                <a:latin typeface="Calibri"/>
                <a:ea typeface="+mn-lt"/>
                <a:cs typeface="Calibri"/>
              </a:rPr>
              <a:t>Cust, E., Sweeting, A., Ball, K., Anderson, H., &amp; Robertson, S. (2019). The relationship of team and individual athlete performances on match quarter outcome in elite women’s Australian Rules football. </a:t>
            </a:r>
            <a:r>
              <a:rPr lang="en-US" sz="700" i="1">
                <a:latin typeface="Calibri"/>
                <a:ea typeface="+mn-lt"/>
                <a:cs typeface="Calibri"/>
              </a:rPr>
              <a:t>Journal of Science and Medicine in Sport</a:t>
            </a:r>
            <a:r>
              <a:rPr lang="en-US" sz="700">
                <a:latin typeface="Calibri"/>
                <a:ea typeface="+mn-lt"/>
                <a:cs typeface="Calibri"/>
              </a:rPr>
              <a:t>, 22(10), 1157–1162.</a:t>
            </a:r>
            <a:endParaRPr lang="en-US" sz="700">
              <a:latin typeface="Calibri"/>
              <a:cs typeface="Calibri"/>
            </a:endParaRPr>
          </a:p>
          <a:p>
            <a:pPr marL="457200" indent="-457200">
              <a:lnSpc>
                <a:spcPct val="107000"/>
              </a:lnSpc>
              <a:spcBef>
                <a:spcPts val="100"/>
              </a:spcBef>
              <a:spcAft>
                <a:spcPts val="800"/>
              </a:spcAft>
            </a:pPr>
            <a:r>
              <a:rPr lang="en-US" sz="700">
                <a:latin typeface="Calibri"/>
                <a:ea typeface="+mn-lt"/>
                <a:cs typeface="Calibri"/>
              </a:rPr>
              <a:t>De </a:t>
            </a:r>
            <a:r>
              <a:rPr lang="en-US" sz="700" err="1">
                <a:latin typeface="Calibri"/>
                <a:ea typeface="+mn-lt"/>
                <a:cs typeface="Calibri"/>
              </a:rPr>
              <a:t>Dreu</a:t>
            </a:r>
            <a:r>
              <a:rPr lang="en-US" sz="700">
                <a:latin typeface="Calibri"/>
                <a:ea typeface="+mn-lt"/>
                <a:cs typeface="Calibri"/>
              </a:rPr>
              <a:t>, C. K. W., </a:t>
            </a:r>
            <a:r>
              <a:rPr lang="en-US" sz="700" err="1">
                <a:latin typeface="Calibri"/>
                <a:ea typeface="+mn-lt"/>
                <a:cs typeface="Calibri"/>
              </a:rPr>
              <a:t>Nijstad</a:t>
            </a:r>
            <a:r>
              <a:rPr lang="en-US" sz="700">
                <a:latin typeface="Calibri"/>
                <a:ea typeface="+mn-lt"/>
                <a:cs typeface="Calibri"/>
              </a:rPr>
              <a:t>, B. A., &amp; Van Knippenberg, D. (2008). Motivated information processing in group judgment and decision making. Personality and Social Psychology Review, 12, 22– 49.</a:t>
            </a:r>
          </a:p>
          <a:p>
            <a:pPr marL="457200" indent="-457200">
              <a:lnSpc>
                <a:spcPct val="107000"/>
              </a:lnSpc>
              <a:spcBef>
                <a:spcPts val="100"/>
              </a:spcBef>
              <a:spcAft>
                <a:spcPts val="800"/>
              </a:spcAft>
            </a:pPr>
            <a:r>
              <a:rPr lang="en-US" sz="700">
                <a:ea typeface="+mn-lt"/>
                <a:cs typeface="+mn-lt"/>
              </a:rPr>
              <a:t>Fiore, S. M., &amp; Schooler, J. W. (2004). Process mapping and shared cognition: Teamwork and the development of shared problem models.</a:t>
            </a:r>
            <a:endParaRPr lang="en-US"/>
          </a:p>
          <a:p>
            <a:pPr marL="457200" indent="-457200">
              <a:lnSpc>
                <a:spcPct val="107000"/>
              </a:lnSpc>
              <a:spcBef>
                <a:spcPts val="100"/>
              </a:spcBef>
              <a:spcAft>
                <a:spcPts val="800"/>
              </a:spcAft>
            </a:pPr>
            <a:r>
              <a:rPr lang="en-US" sz="700">
                <a:latin typeface="Calibri"/>
                <a:cs typeface="Calibri"/>
              </a:rPr>
              <a:t>Flowers, N., Mertens, S. B., &amp; Mulhall, P. F. (2000). What Makes Interdisciplinary Teams Effective? Middle School Journal, 31(4), 53–56. https://</a:t>
            </a:r>
            <a:r>
              <a:rPr lang="en-US" sz="700" err="1">
                <a:latin typeface="Calibri"/>
                <a:cs typeface="Calibri"/>
              </a:rPr>
              <a:t>doi.org</a:t>
            </a:r>
            <a:r>
              <a:rPr lang="en-US" sz="700">
                <a:latin typeface="Calibri"/>
                <a:cs typeface="Calibri"/>
              </a:rPr>
              <a:t>/10.1080/00940771.2000.11494640</a:t>
            </a:r>
          </a:p>
          <a:p>
            <a:pPr marL="457200" indent="-457200">
              <a:lnSpc>
                <a:spcPct val="107000"/>
              </a:lnSpc>
              <a:spcBef>
                <a:spcPts val="100"/>
              </a:spcBef>
              <a:spcAft>
                <a:spcPts val="800"/>
              </a:spcAft>
            </a:pPr>
            <a:r>
              <a:rPr lang="en-US" sz="700">
                <a:latin typeface="Calibri"/>
                <a:cs typeface="Calibri"/>
              </a:rPr>
              <a:t>Garrett-Jones, S., Turpin, T., Burns, P., &amp; </a:t>
            </a:r>
            <a:r>
              <a:rPr lang="en-US" sz="700" err="1">
                <a:latin typeface="Calibri"/>
                <a:cs typeface="Calibri"/>
              </a:rPr>
              <a:t>Diment</a:t>
            </a:r>
            <a:r>
              <a:rPr lang="en-US" sz="700">
                <a:latin typeface="Calibri"/>
                <a:cs typeface="Calibri"/>
              </a:rPr>
              <a:t>, K. (2005). Common purpose and divided loyalties: The risks and rewards of cross-sector collaboration for academic and government researchers. R&amp;D Management, 35(5), 535–544. https://</a:t>
            </a:r>
            <a:r>
              <a:rPr lang="en-US" sz="700" err="1">
                <a:latin typeface="Calibri"/>
                <a:cs typeface="Calibri"/>
              </a:rPr>
              <a:t>doi.org</a:t>
            </a:r>
            <a:r>
              <a:rPr lang="en-US" sz="700">
                <a:latin typeface="Calibri"/>
                <a:cs typeface="Calibri"/>
              </a:rPr>
              <a:t>/10.1111/j.1467-9310.2005.00410.x</a:t>
            </a:r>
          </a:p>
          <a:p>
            <a:pPr marL="457200" indent="-457200">
              <a:lnSpc>
                <a:spcPct val="107000"/>
              </a:lnSpc>
              <a:spcBef>
                <a:spcPts val="100"/>
              </a:spcBef>
              <a:spcAft>
                <a:spcPts val="800"/>
              </a:spcAft>
            </a:pPr>
            <a:r>
              <a:rPr lang="en-US" sz="700">
                <a:latin typeface="Calibri"/>
                <a:cs typeface="Calibri"/>
              </a:rPr>
              <a:t>Brown, M., Kaine, S., </a:t>
            </a:r>
            <a:r>
              <a:rPr lang="en-US" sz="700" err="1">
                <a:latin typeface="Calibri"/>
                <a:cs typeface="Calibri"/>
              </a:rPr>
              <a:t>Dolle</a:t>
            </a:r>
            <a:r>
              <a:rPr lang="en-US" sz="700">
                <a:latin typeface="Calibri"/>
                <a:cs typeface="Calibri"/>
              </a:rPr>
              <a:t>-Samuel, C., North-Samardzic, A., Mclean, P., Johns, R., O’Leary, P., </a:t>
            </a:r>
            <a:r>
              <a:rPr lang="en-US" sz="700" err="1">
                <a:latin typeface="Calibri"/>
                <a:cs typeface="Calibri"/>
              </a:rPr>
              <a:t>Plimmer</a:t>
            </a:r>
            <a:r>
              <a:rPr lang="en-US" sz="700">
                <a:latin typeface="Calibri"/>
                <a:cs typeface="Calibri"/>
              </a:rPr>
              <a:t>, G., &amp; Robinson, J. (2016). Managing Employee Performance and Reward, Concepts, Practices, Strategies (Second Edition). Cambridge University Press.</a:t>
            </a:r>
          </a:p>
          <a:p>
            <a:pPr marL="457200" indent="-457200">
              <a:lnSpc>
                <a:spcPct val="107000"/>
              </a:lnSpc>
              <a:spcBef>
                <a:spcPts val="100"/>
              </a:spcBef>
              <a:spcAft>
                <a:spcPts val="800"/>
              </a:spcAft>
            </a:pPr>
            <a:r>
              <a:rPr lang="en-US" sz="700">
                <a:latin typeface="Calibri"/>
                <a:ea typeface="+mn-lt"/>
                <a:cs typeface="Calibri"/>
              </a:rPr>
              <a:t>Goodwin, G., Blacksmith, N., &amp; Coats, M. (2018). The science of teams in the military: Contributions from over 60 years of research. </a:t>
            </a:r>
            <a:r>
              <a:rPr lang="en-US" sz="700" i="1">
                <a:latin typeface="Calibri"/>
                <a:ea typeface="+mn-lt"/>
                <a:cs typeface="Calibri"/>
              </a:rPr>
              <a:t>American Psychologist</a:t>
            </a:r>
            <a:r>
              <a:rPr lang="en-US" sz="700">
                <a:latin typeface="Calibri"/>
                <a:ea typeface="+mn-lt"/>
                <a:cs typeface="Calibri"/>
              </a:rPr>
              <a:t>, 4(73), 322–333.</a:t>
            </a:r>
            <a:endParaRPr lang="en-US" sz="700">
              <a:latin typeface="Calibri"/>
              <a:cs typeface="Calibri"/>
            </a:endParaRPr>
          </a:p>
          <a:p>
            <a:pPr marL="457200" indent="-457200">
              <a:lnSpc>
                <a:spcPct val="107000"/>
              </a:lnSpc>
              <a:spcBef>
                <a:spcPts val="100"/>
              </a:spcBef>
              <a:spcAft>
                <a:spcPts val="800"/>
              </a:spcAft>
            </a:pPr>
            <a:r>
              <a:rPr lang="en-US" sz="700" err="1">
                <a:latin typeface="Calibri"/>
                <a:ea typeface="+mn-lt"/>
                <a:cs typeface="Calibri"/>
              </a:rPr>
              <a:t>Hoegl</a:t>
            </a:r>
            <a:r>
              <a:rPr lang="en-US" sz="700">
                <a:latin typeface="Calibri"/>
                <a:ea typeface="+mn-lt"/>
                <a:cs typeface="Calibri"/>
              </a:rPr>
              <a:t>, M., &amp; </a:t>
            </a:r>
            <a:r>
              <a:rPr lang="en-US" sz="700" err="1">
                <a:latin typeface="Calibri"/>
                <a:ea typeface="+mn-lt"/>
                <a:cs typeface="Calibri"/>
              </a:rPr>
              <a:t>Gemuenden</a:t>
            </a:r>
            <a:r>
              <a:rPr lang="en-US" sz="700">
                <a:latin typeface="Calibri"/>
                <a:ea typeface="+mn-lt"/>
                <a:cs typeface="Calibri"/>
              </a:rPr>
              <a:t>, H. (n.d.). Teamwork Quality and the Success of Innovative Projects: A Theoretical Concept and Empirical Evidence. </a:t>
            </a:r>
            <a:r>
              <a:rPr lang="en-US" sz="700" i="1">
                <a:latin typeface="Calibri"/>
                <a:ea typeface="+mn-lt"/>
                <a:cs typeface="Calibri"/>
              </a:rPr>
              <a:t>Organization Science</a:t>
            </a:r>
            <a:r>
              <a:rPr lang="en-US" sz="700">
                <a:latin typeface="Calibri"/>
                <a:ea typeface="+mn-lt"/>
                <a:cs typeface="Calibri"/>
              </a:rPr>
              <a:t>, 12(4).</a:t>
            </a:r>
          </a:p>
          <a:p>
            <a:pPr marL="457200" indent="-457200">
              <a:lnSpc>
                <a:spcPct val="107000"/>
              </a:lnSpc>
              <a:spcBef>
                <a:spcPts val="100"/>
              </a:spcBef>
              <a:spcAft>
                <a:spcPts val="800"/>
              </a:spcAft>
            </a:pPr>
            <a:r>
              <a:rPr lang="en-US" sz="700">
                <a:latin typeface="Calibri"/>
                <a:ea typeface="+mn-lt"/>
                <a:cs typeface="Calibri"/>
              </a:rPr>
              <a:t>Johnson, M. D., Hollenbeck, J. R., Humphrey, S. E., </a:t>
            </a:r>
            <a:r>
              <a:rPr lang="en-US" sz="700" err="1">
                <a:latin typeface="Calibri"/>
                <a:ea typeface="+mn-lt"/>
                <a:cs typeface="Calibri"/>
              </a:rPr>
              <a:t>Ilgen</a:t>
            </a:r>
            <a:r>
              <a:rPr lang="en-US" sz="700">
                <a:latin typeface="Calibri"/>
                <a:ea typeface="+mn-lt"/>
                <a:cs typeface="Calibri"/>
              </a:rPr>
              <a:t>, D. R., </a:t>
            </a:r>
            <a:r>
              <a:rPr lang="en-US" sz="700" err="1">
                <a:latin typeface="Calibri"/>
                <a:ea typeface="+mn-lt"/>
                <a:cs typeface="Calibri"/>
              </a:rPr>
              <a:t>Jundt</a:t>
            </a:r>
            <a:r>
              <a:rPr lang="en-US" sz="700">
                <a:latin typeface="Calibri"/>
                <a:ea typeface="+mn-lt"/>
                <a:cs typeface="Calibri"/>
              </a:rPr>
              <a:t>, D., &amp; Meyer, C. J. (2006). Cutthroat cooperation: Asymmetrical adaptation to changes in team reward structures. Academy of Management Journal, 49, 103–119.</a:t>
            </a:r>
          </a:p>
          <a:p>
            <a:pPr marL="457200" indent="-457200">
              <a:lnSpc>
                <a:spcPct val="107000"/>
              </a:lnSpc>
              <a:spcBef>
                <a:spcPts val="100"/>
              </a:spcBef>
              <a:spcAft>
                <a:spcPts val="800"/>
              </a:spcAft>
            </a:pPr>
            <a:r>
              <a:rPr lang="en-US" sz="700">
                <a:latin typeface="Calibri"/>
                <a:ea typeface="+mn-lt"/>
                <a:cs typeface="Calibri"/>
              </a:rPr>
              <a:t>Landers, D., &amp; </a:t>
            </a:r>
            <a:r>
              <a:rPr lang="en-US" sz="700" err="1">
                <a:latin typeface="Calibri"/>
                <a:ea typeface="+mn-lt"/>
                <a:cs typeface="Calibri"/>
              </a:rPr>
              <a:t>Luschen</a:t>
            </a:r>
            <a:r>
              <a:rPr lang="en-US" sz="700">
                <a:latin typeface="Calibri"/>
                <a:ea typeface="+mn-lt"/>
                <a:cs typeface="Calibri"/>
              </a:rPr>
              <a:t>, G. (1974). Team Performance Outcome and the Cohesiveness of Competitive Coating Groups. </a:t>
            </a:r>
            <a:r>
              <a:rPr lang="en-US" sz="700" i="1">
                <a:latin typeface="Calibri"/>
                <a:ea typeface="+mn-lt"/>
                <a:cs typeface="Calibri"/>
              </a:rPr>
              <a:t>International Review of Sport Sociology</a:t>
            </a:r>
            <a:r>
              <a:rPr lang="en-US" sz="700">
                <a:latin typeface="Calibri"/>
                <a:ea typeface="+mn-lt"/>
                <a:cs typeface="Calibri"/>
              </a:rPr>
              <a:t>, 9(2), 57–71.</a:t>
            </a:r>
            <a:endParaRPr lang="en-US" sz="700">
              <a:solidFill>
                <a:srgbClr val="000000"/>
              </a:solidFill>
              <a:latin typeface="Calibri"/>
              <a:ea typeface="+mn-lt"/>
              <a:cs typeface="Calibri" panose="020F0502020204030204"/>
            </a:endParaRPr>
          </a:p>
          <a:p>
            <a:pPr marL="457200" indent="-457200">
              <a:lnSpc>
                <a:spcPct val="107000"/>
              </a:lnSpc>
              <a:spcBef>
                <a:spcPts val="100"/>
              </a:spcBef>
              <a:spcAft>
                <a:spcPts val="800"/>
              </a:spcAft>
            </a:pPr>
            <a:r>
              <a:rPr lang="en-US" sz="700" err="1">
                <a:solidFill>
                  <a:srgbClr val="2D3B45"/>
                </a:solidFill>
                <a:effectLst/>
                <a:latin typeface="Calibri"/>
                <a:ea typeface="Calibri" panose="020F0502020204030204" pitchFamily="34" charset="0"/>
                <a:cs typeface="Calibri"/>
              </a:rPr>
              <a:t>Mcewan</a:t>
            </a:r>
            <a:r>
              <a:rPr lang="en-US" sz="700">
                <a:solidFill>
                  <a:srgbClr val="2D3B45"/>
                </a:solidFill>
                <a:effectLst/>
                <a:latin typeface="Calibri"/>
                <a:ea typeface="Calibri" panose="020F0502020204030204" pitchFamily="34" charset="0"/>
                <a:cs typeface="Calibri"/>
              </a:rPr>
              <a:t>, D. (2019). The Effects of Perceived Teamwork on Emergent States and Satisfaction With Performance Among Team Sport Athletes. </a:t>
            </a:r>
            <a:r>
              <a:rPr lang="en-US" sz="700" i="1">
                <a:solidFill>
                  <a:srgbClr val="2D3B45"/>
                </a:solidFill>
                <a:effectLst/>
                <a:latin typeface="Calibri"/>
                <a:ea typeface="Calibri" panose="020F0502020204030204" pitchFamily="34" charset="0"/>
                <a:cs typeface="Calibri"/>
              </a:rPr>
              <a:t>Sport, Exercise, and Performance Psychology</a:t>
            </a:r>
            <a:r>
              <a:rPr lang="en-US" sz="700">
                <a:solidFill>
                  <a:srgbClr val="2D3B45"/>
                </a:solidFill>
                <a:effectLst/>
                <a:latin typeface="Calibri"/>
                <a:ea typeface="Calibri" panose="020F0502020204030204" pitchFamily="34" charset="0"/>
                <a:cs typeface="Calibri"/>
              </a:rPr>
              <a:t>.</a:t>
            </a:r>
            <a:endParaRPr lang="en-US" sz="700">
              <a:latin typeface="Calibri"/>
              <a:ea typeface="+mn-lt"/>
              <a:cs typeface="Calibri"/>
            </a:endParaRPr>
          </a:p>
          <a:p>
            <a:pPr marL="457200" indent="-457200">
              <a:lnSpc>
                <a:spcPct val="107000"/>
              </a:lnSpc>
              <a:spcBef>
                <a:spcPts val="100"/>
              </a:spcBef>
              <a:spcAft>
                <a:spcPts val="800"/>
              </a:spcAft>
            </a:pPr>
            <a:r>
              <a:rPr lang="en-US" sz="700" err="1">
                <a:latin typeface="Calibri"/>
                <a:ea typeface="+mn-lt"/>
                <a:cs typeface="Calibri"/>
              </a:rPr>
              <a:t>Murnighan</a:t>
            </a:r>
            <a:r>
              <a:rPr lang="en-US" sz="700">
                <a:latin typeface="Calibri"/>
                <a:ea typeface="+mn-lt"/>
                <a:cs typeface="Calibri"/>
              </a:rPr>
              <a:t>, J. K., Babcock, L., Thompson, L. L., &amp; </a:t>
            </a:r>
            <a:r>
              <a:rPr lang="en-US" sz="700" err="1">
                <a:latin typeface="Calibri"/>
                <a:ea typeface="+mn-lt"/>
                <a:cs typeface="Calibri"/>
              </a:rPr>
              <a:t>Pillutla</a:t>
            </a:r>
            <a:r>
              <a:rPr lang="en-US" sz="700">
                <a:latin typeface="Calibri"/>
                <a:ea typeface="+mn-lt"/>
                <a:cs typeface="Calibri"/>
              </a:rPr>
              <a:t>, M. (1999). The information dilemma in negotiations: Effects of experience, incentives, and integrative potential. International Journal of Conflict Management, 10, 313-339. </a:t>
            </a:r>
            <a:endParaRPr lang="en-US" sz="700">
              <a:latin typeface="Calibri"/>
              <a:cs typeface="Calibri"/>
            </a:endParaRPr>
          </a:p>
          <a:p>
            <a:pPr marL="457200" indent="-457200">
              <a:lnSpc>
                <a:spcPct val="107000"/>
              </a:lnSpc>
              <a:spcBef>
                <a:spcPts val="100"/>
              </a:spcBef>
              <a:spcAft>
                <a:spcPts val="800"/>
              </a:spcAft>
            </a:pPr>
            <a:endParaRPr lang="en-US" sz="700">
              <a:highlight>
                <a:srgbClr val="FFFF00"/>
              </a:highlight>
              <a:latin typeface="Calibri"/>
              <a:ea typeface="+mn-lt"/>
              <a:cs typeface="Calibri"/>
            </a:endParaRPr>
          </a:p>
          <a:p>
            <a:pPr marL="457200" indent="-457200">
              <a:spcBef>
                <a:spcPts val="100"/>
              </a:spcBef>
            </a:pPr>
            <a:endParaRPr lang="en-US" sz="700">
              <a:highlight>
                <a:srgbClr val="FFFF00"/>
              </a:highlight>
              <a:latin typeface="Calibri"/>
              <a:ea typeface="+mn-lt"/>
              <a:cs typeface="Calibri"/>
            </a:endParaRPr>
          </a:p>
          <a:p>
            <a:pPr marL="457200" indent="-457200">
              <a:spcBef>
                <a:spcPts val="100"/>
              </a:spcBef>
            </a:pPr>
            <a:endParaRPr lang="en-US" sz="700">
              <a:highlight>
                <a:srgbClr val="FFFF00"/>
              </a:highlight>
              <a:latin typeface="Calibri"/>
              <a:cs typeface="Calibri"/>
            </a:endParaRPr>
          </a:p>
        </p:txBody>
      </p:sp>
      <p:pic>
        <p:nvPicPr>
          <p:cNvPr id="17" name="Picture 16">
            <a:extLst>
              <a:ext uri="{FF2B5EF4-FFF2-40B4-BE49-F238E27FC236}">
                <a16:creationId xmlns:a16="http://schemas.microsoft.com/office/drawing/2014/main" id="{E248AD70-EBF5-4B4E-90C1-7D561599C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0" name="Picture 2">
            <a:extLst>
              <a:ext uri="{FF2B5EF4-FFF2-40B4-BE49-F238E27FC236}">
                <a16:creationId xmlns:a16="http://schemas.microsoft.com/office/drawing/2014/main" id="{B8EB464B-2B32-4B58-9E67-84CB63A1F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154" y="276906"/>
            <a:ext cx="5423691" cy="40835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B116237-6894-4169-A0A2-0701C5DC0E3E}"/>
              </a:ext>
            </a:extLst>
          </p:cNvPr>
          <p:cNvSpPr>
            <a:spLocks noGrp="1"/>
          </p:cNvSpPr>
          <p:nvPr>
            <p:ph type="sldNum" sz="quarter" idx="12"/>
          </p:nvPr>
        </p:nvSpPr>
        <p:spPr/>
        <p:txBody>
          <a:bodyPr/>
          <a:lstStyle/>
          <a:p>
            <a:fld id="{D0B5CDF8-54D5-6043-A52E-76818AC5EAB8}" type="slidenum">
              <a:rPr lang="en-US" smtClean="0"/>
              <a:pPr/>
              <a:t>36</a:t>
            </a:fld>
            <a:endParaRPr lang="en-US"/>
          </a:p>
        </p:txBody>
      </p:sp>
    </p:spTree>
    <p:extLst>
      <p:ext uri="{BB962C8B-B14F-4D97-AF65-F5344CB8AC3E}">
        <p14:creationId xmlns:p14="http://schemas.microsoft.com/office/powerpoint/2010/main" val="1549772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161E6E-9D0E-694D-AC9A-75BFFF8866D4}"/>
              </a:ext>
            </a:extLst>
          </p:cNvPr>
          <p:cNvSpPr txBox="1"/>
          <p:nvPr/>
        </p:nvSpPr>
        <p:spPr>
          <a:xfrm>
            <a:off x="296422" y="815895"/>
            <a:ext cx="765785" cy="276999"/>
          </a:xfrm>
          <a:prstGeom prst="rect">
            <a:avLst/>
          </a:prstGeom>
          <a:noFill/>
        </p:spPr>
        <p:txBody>
          <a:bodyPr wrap="square" lIns="91440" tIns="45720" rIns="91440" bIns="45720" rtlCol="0" anchor="t">
            <a:spAutoFit/>
          </a:bodyPr>
          <a:lstStyle/>
          <a:p>
            <a:endParaRPr lang="en-US" sz="1200">
              <a:latin typeface="Lato Extended"/>
            </a:endParaRPr>
          </a:p>
        </p:txBody>
      </p:sp>
      <p:sp>
        <p:nvSpPr>
          <p:cNvPr id="14" name="TextBox 13">
            <a:extLst>
              <a:ext uri="{FF2B5EF4-FFF2-40B4-BE49-F238E27FC236}">
                <a16:creationId xmlns:a16="http://schemas.microsoft.com/office/drawing/2014/main" id="{9335A3DD-CCF5-4EB0-9FA7-250DB4FA022F}"/>
              </a:ext>
            </a:extLst>
          </p:cNvPr>
          <p:cNvSpPr txBox="1"/>
          <p:nvPr/>
        </p:nvSpPr>
        <p:spPr>
          <a:xfrm>
            <a:off x="666203" y="815895"/>
            <a:ext cx="7811590" cy="1605055"/>
          </a:xfrm>
          <a:prstGeom prst="rect">
            <a:avLst/>
          </a:prstGeom>
          <a:noFill/>
        </p:spPr>
        <p:txBody>
          <a:bodyPr wrap="square" lIns="91440" tIns="45720" rIns="91440" bIns="45720" anchor="t">
            <a:spAutoFit/>
          </a:bodyPr>
          <a:lstStyle/>
          <a:p>
            <a:pPr marL="457200" indent="-457200">
              <a:lnSpc>
                <a:spcPct val="107000"/>
              </a:lnSpc>
              <a:spcBef>
                <a:spcPts val="100"/>
              </a:spcBef>
              <a:spcAft>
                <a:spcPts val="800"/>
              </a:spcAft>
            </a:pPr>
            <a:r>
              <a:rPr lang="en-US" sz="700">
                <a:latin typeface="Calibri"/>
                <a:ea typeface="+mn-lt"/>
                <a:cs typeface="Calibri"/>
              </a:rPr>
              <a:t>Pearsall, M. J., Christian, M. S., &amp; Ellis, A. P. (2010). Motivating interdependent teams: Individual rewards, shared rewards, or something in between?. </a:t>
            </a:r>
            <a:r>
              <a:rPr lang="en-US" sz="700" i="1">
                <a:latin typeface="Calibri"/>
                <a:ea typeface="+mn-lt"/>
                <a:cs typeface="Calibri"/>
              </a:rPr>
              <a:t>Journal of Applied Psychology</a:t>
            </a:r>
            <a:r>
              <a:rPr lang="en-US" sz="700">
                <a:latin typeface="Calibri"/>
                <a:ea typeface="+mn-lt"/>
                <a:cs typeface="Calibri"/>
              </a:rPr>
              <a:t>, 95(1), 183.</a:t>
            </a:r>
          </a:p>
          <a:p>
            <a:pPr marL="457200" indent="-457200">
              <a:lnSpc>
                <a:spcPct val="107000"/>
              </a:lnSpc>
              <a:spcBef>
                <a:spcPts val="100"/>
              </a:spcBef>
              <a:spcAft>
                <a:spcPts val="800"/>
              </a:spcAft>
            </a:pPr>
            <a:r>
              <a:rPr lang="en-US" sz="700">
                <a:latin typeface="Calibri"/>
                <a:ea typeface="+mn-lt"/>
                <a:cs typeface="Calibri"/>
              </a:rPr>
              <a:t>Schweitzer, M. E., &amp; </a:t>
            </a:r>
            <a:r>
              <a:rPr lang="en-US" sz="700" err="1">
                <a:latin typeface="Calibri"/>
                <a:ea typeface="+mn-lt"/>
                <a:cs typeface="Calibri"/>
              </a:rPr>
              <a:t>Croson</a:t>
            </a:r>
            <a:r>
              <a:rPr lang="en-US" sz="700">
                <a:latin typeface="Calibri"/>
                <a:ea typeface="+mn-lt"/>
                <a:cs typeface="Calibri"/>
              </a:rPr>
              <a:t>, R. (1999). Curtailing deception: The impact of direct questions on lies and omissions. International Journal of Conflict Management, 10, 225-248. </a:t>
            </a:r>
            <a:endParaRPr lang="en-US" sz="700">
              <a:latin typeface="Calibri"/>
              <a:cs typeface="Calibri"/>
            </a:endParaRPr>
          </a:p>
          <a:p>
            <a:pPr marL="457200" indent="-457200">
              <a:lnSpc>
                <a:spcPct val="107000"/>
              </a:lnSpc>
              <a:spcBef>
                <a:spcPts val="100"/>
              </a:spcBef>
              <a:spcAft>
                <a:spcPts val="800"/>
              </a:spcAft>
            </a:pPr>
            <a:r>
              <a:rPr lang="en-US" sz="700" err="1">
                <a:latin typeface="Calibri"/>
                <a:ea typeface="+mn-lt"/>
                <a:cs typeface="Calibri"/>
              </a:rPr>
              <a:t>Steinel</a:t>
            </a:r>
            <a:r>
              <a:rPr lang="en-US" sz="700">
                <a:latin typeface="Calibri"/>
                <a:ea typeface="+mn-lt"/>
                <a:cs typeface="Calibri"/>
              </a:rPr>
              <a:t>, W., &amp; De </a:t>
            </a:r>
            <a:r>
              <a:rPr lang="en-US" sz="700" err="1">
                <a:latin typeface="Calibri"/>
                <a:ea typeface="+mn-lt"/>
                <a:cs typeface="Calibri"/>
              </a:rPr>
              <a:t>Dreu</a:t>
            </a:r>
            <a:r>
              <a:rPr lang="en-US" sz="700">
                <a:latin typeface="Calibri"/>
                <a:ea typeface="+mn-lt"/>
                <a:cs typeface="Calibri"/>
              </a:rPr>
              <a:t>, C. K. W. (2004). Social motives and strategic misrepresentation in social decision making. Journal of Personality and Social Psychology, 86, 419-434</a:t>
            </a:r>
          </a:p>
          <a:p>
            <a:pPr marL="457200" indent="-457200">
              <a:lnSpc>
                <a:spcPct val="107000"/>
              </a:lnSpc>
              <a:spcBef>
                <a:spcPts val="100"/>
              </a:spcBef>
              <a:spcAft>
                <a:spcPts val="800"/>
              </a:spcAft>
            </a:pPr>
            <a:r>
              <a:rPr lang="en-US" sz="700">
                <a:latin typeface="Calibri"/>
                <a:ea typeface="+mn-lt"/>
                <a:cs typeface="Calibri"/>
              </a:rPr>
              <a:t>Stone, P., </a:t>
            </a:r>
            <a:r>
              <a:rPr lang="en-US" sz="700" err="1">
                <a:latin typeface="Calibri"/>
                <a:ea typeface="+mn-lt"/>
                <a:cs typeface="Calibri"/>
              </a:rPr>
              <a:t>Kaminka</a:t>
            </a:r>
            <a:r>
              <a:rPr lang="en-US" sz="700">
                <a:latin typeface="Calibri"/>
                <a:ea typeface="+mn-lt"/>
                <a:cs typeface="Calibri"/>
              </a:rPr>
              <a:t>, G. A., Kraus, S., &amp; </a:t>
            </a:r>
            <a:r>
              <a:rPr lang="en-US" sz="700" err="1">
                <a:latin typeface="Calibri"/>
                <a:ea typeface="+mn-lt"/>
                <a:cs typeface="Calibri"/>
              </a:rPr>
              <a:t>Rosenschein</a:t>
            </a:r>
            <a:r>
              <a:rPr lang="en-US" sz="700">
                <a:latin typeface="Calibri"/>
                <a:ea typeface="+mn-lt"/>
                <a:cs typeface="Calibri"/>
              </a:rPr>
              <a:t>, J. S. (2010, July). Ad Hoc Autonomous Agent Teams: Collaboration without Pre-Coordination. In AAAI (p. 6).</a:t>
            </a:r>
            <a:endParaRPr lang="en-US" sz="700">
              <a:latin typeface="Calibri"/>
              <a:cs typeface="Calibri"/>
            </a:endParaRPr>
          </a:p>
          <a:p>
            <a:pPr marL="457200" indent="-457200">
              <a:spcBef>
                <a:spcPts val="100"/>
              </a:spcBef>
            </a:pPr>
            <a:r>
              <a:rPr lang="en-US" sz="700" err="1">
                <a:latin typeface="Calibri"/>
                <a:ea typeface="+mn-lt"/>
                <a:cs typeface="Calibri"/>
              </a:rPr>
              <a:t>Tenbrunsel</a:t>
            </a:r>
            <a:r>
              <a:rPr lang="en-US" sz="700">
                <a:latin typeface="Calibri"/>
                <a:ea typeface="+mn-lt"/>
                <a:cs typeface="Calibri"/>
              </a:rPr>
              <a:t>, A. E. (1998). Misrepresentation and expectations of misrepresentation in an ethical dilemma: The role of incentives and temptation. Academy of Management Journal, 41, 330-339.</a:t>
            </a:r>
          </a:p>
          <a:p>
            <a:pPr marL="457200" indent="-457200">
              <a:spcBef>
                <a:spcPts val="100"/>
              </a:spcBef>
            </a:pPr>
            <a:endParaRPr lang="en-US" sz="700">
              <a:latin typeface="Calibri"/>
              <a:ea typeface="+mn-lt"/>
              <a:cs typeface="Calibri"/>
            </a:endParaRPr>
          </a:p>
          <a:p>
            <a:pPr marL="457200" indent="-457200">
              <a:spcBef>
                <a:spcPts val="100"/>
              </a:spcBef>
            </a:pPr>
            <a:r>
              <a:rPr lang="en-US" sz="700">
                <a:latin typeface="Calibri"/>
                <a:ea typeface="+mn-lt"/>
                <a:cs typeface="Calibri"/>
              </a:rPr>
              <a:t>Zeigler EF. 1990. Don’t forget the profession when choosing a name! In The evolving undergraduate major. Edited by CB Corbin and HM Eckert. Human Kinetics, Champaign, Illinois. pp. 67–77.</a:t>
            </a:r>
          </a:p>
          <a:p>
            <a:pPr marL="457200" indent="-457200">
              <a:spcBef>
                <a:spcPts val="100"/>
              </a:spcBef>
            </a:pPr>
            <a:endParaRPr lang="en-US" sz="700">
              <a:highlight>
                <a:srgbClr val="FFFF00"/>
              </a:highlight>
              <a:latin typeface="Calibri"/>
              <a:ea typeface="+mn-lt"/>
              <a:cs typeface="Calibri"/>
            </a:endParaRPr>
          </a:p>
          <a:p>
            <a:pPr marL="457200" indent="-457200">
              <a:spcBef>
                <a:spcPts val="100"/>
              </a:spcBef>
            </a:pPr>
            <a:endParaRPr lang="en-US" sz="700">
              <a:highlight>
                <a:srgbClr val="FFFF00"/>
              </a:highlight>
              <a:latin typeface="Calibri"/>
              <a:cs typeface="Calibri"/>
            </a:endParaRPr>
          </a:p>
        </p:txBody>
      </p:sp>
      <p:pic>
        <p:nvPicPr>
          <p:cNvPr id="17" name="Picture 16">
            <a:extLst>
              <a:ext uri="{FF2B5EF4-FFF2-40B4-BE49-F238E27FC236}">
                <a16:creationId xmlns:a16="http://schemas.microsoft.com/office/drawing/2014/main" id="{E248AD70-EBF5-4B4E-90C1-7D561599C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5362" name="Picture 2">
            <a:extLst>
              <a:ext uri="{FF2B5EF4-FFF2-40B4-BE49-F238E27FC236}">
                <a16:creationId xmlns:a16="http://schemas.microsoft.com/office/drawing/2014/main" id="{09DF9EC1-9382-4E68-A0BB-A543CBE0B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017" y="278757"/>
            <a:ext cx="5463963" cy="40835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FEA1BCA-7AB7-4A5F-A7AF-C0F0413FE710}"/>
              </a:ext>
            </a:extLst>
          </p:cNvPr>
          <p:cNvSpPr>
            <a:spLocks noGrp="1"/>
          </p:cNvSpPr>
          <p:nvPr>
            <p:ph type="sldNum" sz="quarter" idx="12"/>
          </p:nvPr>
        </p:nvSpPr>
        <p:spPr/>
        <p:txBody>
          <a:bodyPr/>
          <a:lstStyle/>
          <a:p>
            <a:fld id="{D0B5CDF8-54D5-6043-A52E-76818AC5EAB8}" type="slidenum">
              <a:rPr lang="en-US" smtClean="0"/>
              <a:pPr/>
              <a:t>37</a:t>
            </a:fld>
            <a:endParaRPr lang="en-US"/>
          </a:p>
        </p:txBody>
      </p:sp>
    </p:spTree>
    <p:extLst>
      <p:ext uri="{BB962C8B-B14F-4D97-AF65-F5344CB8AC3E}">
        <p14:creationId xmlns:p14="http://schemas.microsoft.com/office/powerpoint/2010/main" val="1920137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D60A11-C66E-4337-9463-93800869E24E}"/>
              </a:ext>
            </a:extLst>
          </p:cNvPr>
          <p:cNvSpPr txBox="1">
            <a:spLocks/>
          </p:cNvSpPr>
          <p:nvPr/>
        </p:nvSpPr>
        <p:spPr>
          <a:xfrm>
            <a:off x="2366962" y="978684"/>
            <a:ext cx="4548188" cy="2384291"/>
          </a:xfrm>
          <a:prstGeom prst="rect">
            <a:avLst/>
          </a:prstGeom>
          <a:ln w="19050">
            <a:solidFill>
              <a:schemeClr val="tx1"/>
            </a:solidFill>
          </a:ln>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pPr algn="ctr"/>
            <a:endParaRPr lang="en-US" sz="2000" b="1">
              <a:latin typeface="Lato Extended"/>
              <a:ea typeface="Helvetica" charset="0"/>
              <a:cs typeface="Helvetica" charset="0"/>
            </a:endParaRPr>
          </a:p>
          <a:p>
            <a:pPr algn="ctr"/>
            <a:r>
              <a:rPr lang="en-US" sz="2000" b="1">
                <a:latin typeface="Lato Extended"/>
                <a:ea typeface="Helvetica" charset="0"/>
                <a:cs typeface="Helvetica" charset="0"/>
              </a:rPr>
              <a:t>Mutual Support </a:t>
            </a:r>
          </a:p>
          <a:p>
            <a:pPr algn="ctr"/>
            <a:r>
              <a:rPr lang="en-US" sz="2000">
                <a:latin typeface="Lato Extended"/>
                <a:ea typeface="Helvetica" charset="0"/>
                <a:cs typeface="Helvetica" charset="0"/>
              </a:rPr>
              <a:t>within the team </a:t>
            </a:r>
          </a:p>
          <a:p>
            <a:pPr algn="ctr"/>
            <a:r>
              <a:rPr lang="en-US" sz="2000">
                <a:latin typeface="Lato Extended"/>
                <a:ea typeface="Helvetica" charset="0"/>
                <a:cs typeface="Helvetica" charset="0"/>
              </a:rPr>
              <a:t>is a </a:t>
            </a:r>
          </a:p>
          <a:p>
            <a:pPr algn="ctr"/>
            <a:r>
              <a:rPr lang="en-US" sz="2000" b="1">
                <a:latin typeface="Lato Extended"/>
                <a:ea typeface="Helvetica" charset="0"/>
                <a:cs typeface="Helvetica" charset="0"/>
              </a:rPr>
              <a:t>strong indicator </a:t>
            </a:r>
          </a:p>
          <a:p>
            <a:pPr algn="ctr"/>
            <a:r>
              <a:rPr lang="en-US" sz="2000">
                <a:latin typeface="Lato Extended"/>
                <a:ea typeface="Helvetica" charset="0"/>
                <a:cs typeface="Helvetica" charset="0"/>
              </a:rPr>
              <a:t>of </a:t>
            </a:r>
          </a:p>
          <a:p>
            <a:pPr algn="ctr"/>
            <a:r>
              <a:rPr lang="en-US" sz="2000" b="1">
                <a:latin typeface="Lato Extended"/>
                <a:ea typeface="Helvetica" charset="0"/>
                <a:cs typeface="Helvetica" charset="0"/>
              </a:rPr>
              <a:t>opportunity for success.</a:t>
            </a: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p:txBody>
      </p:sp>
      <p:pic>
        <p:nvPicPr>
          <p:cNvPr id="1026" name="Picture 2">
            <a:extLst>
              <a:ext uri="{FF2B5EF4-FFF2-40B4-BE49-F238E27FC236}">
                <a16:creationId xmlns:a16="http://schemas.microsoft.com/office/drawing/2014/main" id="{D5838F2C-09FE-4B41-A738-84208645F1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387417"/>
            <a:ext cx="6838950" cy="2861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CE066F9-62C8-4FDC-9568-19C20CAF8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10" name="Title 1">
            <a:extLst>
              <a:ext uri="{FF2B5EF4-FFF2-40B4-BE49-F238E27FC236}">
                <a16:creationId xmlns:a16="http://schemas.microsoft.com/office/drawing/2014/main" id="{28DBC4E4-EB72-4115-8612-A2C2BB1BE287}"/>
              </a:ext>
            </a:extLst>
          </p:cNvPr>
          <p:cNvSpPr txBox="1">
            <a:spLocks/>
          </p:cNvSpPr>
          <p:nvPr/>
        </p:nvSpPr>
        <p:spPr>
          <a:xfrm>
            <a:off x="1131852" y="3817925"/>
            <a:ext cx="7018408" cy="87141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pPr algn="ctr"/>
            <a:r>
              <a:rPr lang="en-US" sz="2000">
                <a:latin typeface="Lato Extended"/>
                <a:ea typeface="Helvetica" charset="0"/>
                <a:cs typeface="Helvetica" charset="0"/>
              </a:rPr>
              <a:t>So if you want that promotion, helping the team will likely be more beneficial than focusing on personal ambitions.</a:t>
            </a: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a:p>
            <a:endParaRPr lang="en-US" sz="2000">
              <a:latin typeface="Lato Extended"/>
              <a:ea typeface="Helvetica" charset="0"/>
              <a:cs typeface="Helvetica" charset="0"/>
            </a:endParaRPr>
          </a:p>
        </p:txBody>
      </p:sp>
      <p:sp>
        <p:nvSpPr>
          <p:cNvPr id="2" name="Slide Number Placeholder 1">
            <a:extLst>
              <a:ext uri="{FF2B5EF4-FFF2-40B4-BE49-F238E27FC236}">
                <a16:creationId xmlns:a16="http://schemas.microsoft.com/office/drawing/2014/main" id="{734EF28D-B84A-47CA-991C-3E16FB9D4A61}"/>
              </a:ext>
            </a:extLst>
          </p:cNvPr>
          <p:cNvSpPr>
            <a:spLocks noGrp="1"/>
          </p:cNvSpPr>
          <p:nvPr>
            <p:ph type="sldNum" sz="quarter" idx="12"/>
          </p:nvPr>
        </p:nvSpPr>
        <p:spPr/>
        <p:txBody>
          <a:bodyPr/>
          <a:lstStyle/>
          <a:p>
            <a:fld id="{D0B5CDF8-54D5-6043-A52E-76818AC5EAB8}" type="slidenum">
              <a:rPr lang="en-US" smtClean="0"/>
              <a:pPr/>
              <a:t>4</a:t>
            </a:fld>
            <a:endParaRPr lang="en-US"/>
          </a:p>
        </p:txBody>
      </p:sp>
    </p:spTree>
    <p:extLst>
      <p:ext uri="{BB962C8B-B14F-4D97-AF65-F5344CB8AC3E}">
        <p14:creationId xmlns:p14="http://schemas.microsoft.com/office/powerpoint/2010/main" val="772939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D60A11-C66E-4337-9463-93800869E24E}"/>
              </a:ext>
            </a:extLst>
          </p:cNvPr>
          <p:cNvSpPr txBox="1">
            <a:spLocks/>
          </p:cNvSpPr>
          <p:nvPr/>
        </p:nvSpPr>
        <p:spPr>
          <a:xfrm>
            <a:off x="2388956" y="1080341"/>
            <a:ext cx="4366088" cy="4063159"/>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pPr algn="ctr"/>
            <a:r>
              <a:rPr lang="en-US" sz="1600">
                <a:latin typeface="Lato Extended"/>
                <a:ea typeface="Helvetica" charset="0"/>
                <a:cs typeface="Helvetica" charset="0"/>
              </a:rPr>
              <a:t>Purpose Statement</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Definitions</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Updates Since Alpha Review</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Background</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Related Work</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Approach and Data Collection</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Results</a:t>
            </a:r>
          </a:p>
          <a:p>
            <a:pPr algn="ctr"/>
            <a:endParaRPr lang="en-US" sz="1600">
              <a:latin typeface="Lato Extended"/>
              <a:ea typeface="Helvetica" charset="0"/>
              <a:cs typeface="Helvetica" charset="0"/>
            </a:endParaRPr>
          </a:p>
          <a:p>
            <a:pPr algn="ctr"/>
            <a:r>
              <a:rPr lang="en-US" sz="1600">
                <a:latin typeface="Lato Extended"/>
                <a:ea typeface="Helvetica" charset="0"/>
                <a:cs typeface="Helvetica" charset="0"/>
              </a:rPr>
              <a:t>Findings</a:t>
            </a:r>
          </a:p>
          <a:p>
            <a:pPr algn="ctr"/>
            <a:endParaRPr lang="en-US" sz="1600">
              <a:latin typeface="Lato Extended"/>
              <a:ea typeface="Helvetica" charset="0"/>
              <a:cs typeface="Helvetica" charset="0"/>
            </a:endParaRPr>
          </a:p>
          <a:p>
            <a:pPr algn="ctr"/>
            <a:endParaRPr lang="en-US" sz="1600">
              <a:latin typeface="Lato Extended"/>
              <a:ea typeface="Helvetica" charset="0"/>
              <a:cs typeface="Helvetica" charset="0"/>
            </a:endParaRPr>
          </a:p>
          <a:p>
            <a:pPr algn="ctr"/>
            <a:endParaRPr lang="en-US" sz="1600">
              <a:latin typeface="Lato Extended"/>
              <a:ea typeface="Helvetica" charset="0"/>
              <a:cs typeface="Helvetica" charset="0"/>
            </a:endParaRPr>
          </a:p>
        </p:txBody>
      </p:sp>
      <p:pic>
        <p:nvPicPr>
          <p:cNvPr id="2050" name="Picture 2">
            <a:extLst>
              <a:ext uri="{FF2B5EF4-FFF2-40B4-BE49-F238E27FC236}">
                <a16:creationId xmlns:a16="http://schemas.microsoft.com/office/drawing/2014/main" id="{BA5E5489-E1C8-46C3-9A5F-E90EF4E2A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110" y="346372"/>
            <a:ext cx="2531591" cy="450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82AE0ED-FB2E-46BB-882A-BB56CBA8A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5" name="Slide Number Placeholder 4">
            <a:extLst>
              <a:ext uri="{FF2B5EF4-FFF2-40B4-BE49-F238E27FC236}">
                <a16:creationId xmlns:a16="http://schemas.microsoft.com/office/drawing/2014/main" id="{D90F6BDA-61C2-4A4D-BD79-BD1307679E15}"/>
              </a:ext>
            </a:extLst>
          </p:cNvPr>
          <p:cNvSpPr>
            <a:spLocks noGrp="1"/>
          </p:cNvSpPr>
          <p:nvPr>
            <p:ph type="sldNum" sz="quarter" idx="12"/>
          </p:nvPr>
        </p:nvSpPr>
        <p:spPr/>
        <p:txBody>
          <a:bodyPr/>
          <a:lstStyle/>
          <a:p>
            <a:fld id="{D0B5CDF8-54D5-6043-A52E-76818AC5EAB8}" type="slidenum">
              <a:rPr lang="en-US" smtClean="0"/>
              <a:pPr/>
              <a:t>5</a:t>
            </a:fld>
            <a:endParaRPr lang="en-US"/>
          </a:p>
        </p:txBody>
      </p:sp>
    </p:spTree>
    <p:extLst>
      <p:ext uri="{BB962C8B-B14F-4D97-AF65-F5344CB8AC3E}">
        <p14:creationId xmlns:p14="http://schemas.microsoft.com/office/powerpoint/2010/main" val="1966939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37F05BE-71EC-4999-8C12-2411E0F6AA1C}"/>
              </a:ext>
            </a:extLst>
          </p:cNvPr>
          <p:cNvSpPr txBox="1"/>
          <p:nvPr/>
        </p:nvSpPr>
        <p:spPr>
          <a:xfrm>
            <a:off x="589643" y="617706"/>
            <a:ext cx="7875339" cy="1938992"/>
          </a:xfrm>
          <a:prstGeom prst="rect">
            <a:avLst/>
          </a:prstGeom>
          <a:noFill/>
        </p:spPr>
        <p:txBody>
          <a:bodyPr wrap="square">
            <a:spAutoFit/>
          </a:bodyPr>
          <a:lstStyle/>
          <a:p>
            <a:pPr algn="l"/>
            <a:endParaRPr lang="en-US" sz="2000">
              <a:solidFill>
                <a:srgbClr val="2D3B45"/>
              </a:solidFill>
              <a:latin typeface="Lato Extended"/>
            </a:endParaRPr>
          </a:p>
          <a:p>
            <a:r>
              <a:rPr lang="en-US" sz="2000">
                <a:latin typeface="Lato Extended"/>
              </a:rPr>
              <a:t>The purpose of this study is to explore the relationship between attributes of whole-team teamwork quality and an individual’s likelihood to advance to the final stage of the winner-take-all reality TV show Survivor. </a:t>
            </a:r>
          </a:p>
          <a:p>
            <a:pPr algn="l"/>
            <a:endParaRPr lang="en-US" sz="2000">
              <a:solidFill>
                <a:srgbClr val="2D3B45"/>
              </a:solidFill>
              <a:latin typeface="Lato Extended"/>
            </a:endParaRPr>
          </a:p>
        </p:txBody>
      </p:sp>
      <p:sp>
        <p:nvSpPr>
          <p:cNvPr id="2" name="TextBox 1">
            <a:extLst>
              <a:ext uri="{FF2B5EF4-FFF2-40B4-BE49-F238E27FC236}">
                <a16:creationId xmlns:a16="http://schemas.microsoft.com/office/drawing/2014/main" id="{CB0D28F1-21CA-4239-A3D8-6A3B1DA717E6}"/>
              </a:ext>
            </a:extLst>
          </p:cNvPr>
          <p:cNvSpPr txBox="1"/>
          <p:nvPr/>
        </p:nvSpPr>
        <p:spPr>
          <a:xfrm>
            <a:off x="1131559" y="2210976"/>
            <a:ext cx="6880881" cy="2554545"/>
          </a:xfrm>
          <a:prstGeom prst="rect">
            <a:avLst/>
          </a:prstGeom>
          <a:noFill/>
        </p:spPr>
        <p:txBody>
          <a:bodyPr wrap="square" lIns="91440" tIns="45720" rIns="91440" bIns="45720" anchor="t">
            <a:spAutoFit/>
          </a:bodyPr>
          <a:lstStyle/>
          <a:p>
            <a:endParaRPr lang="en-US" sz="1600">
              <a:latin typeface="Lato Extended"/>
            </a:endParaRPr>
          </a:p>
          <a:p>
            <a:r>
              <a:rPr lang="en-US" sz="1600" b="1">
                <a:latin typeface="Lato Extended"/>
              </a:rPr>
              <a:t>C1: </a:t>
            </a:r>
            <a:r>
              <a:rPr lang="en-US" sz="1600">
                <a:latin typeface="Lato Extended"/>
              </a:rPr>
              <a:t>Adapt a model to capture how unique facets of teamwork quality effect team member opportunity for success in post-collaboration competition. </a:t>
            </a:r>
          </a:p>
          <a:p>
            <a:endParaRPr lang="en-US" sz="1600">
              <a:latin typeface="Lato Extended"/>
            </a:endParaRPr>
          </a:p>
          <a:p>
            <a:r>
              <a:rPr lang="en-US" sz="1600" b="1">
                <a:latin typeface="Lato Extended"/>
              </a:rPr>
              <a:t>C2:  </a:t>
            </a:r>
            <a:r>
              <a:rPr lang="en-US" sz="1600">
                <a:latin typeface="Lato Extended"/>
                <a:ea typeface="+mn-lt"/>
                <a:cs typeface="+mn-lt"/>
              </a:rPr>
              <a:t>Quantitatively assess which aspects of teamwork (as measured by the Teamwork Quality assessment) are most impactful on individual team members' outcomes in collaborative environments.</a:t>
            </a:r>
          </a:p>
          <a:p>
            <a:endParaRPr lang="en-US" sz="1600">
              <a:latin typeface="Lato Extended"/>
            </a:endParaRPr>
          </a:p>
          <a:p>
            <a:r>
              <a:rPr lang="en-US" sz="1600" b="1">
                <a:latin typeface="Lato Extended"/>
              </a:rPr>
              <a:t>C3: </a:t>
            </a:r>
            <a:r>
              <a:rPr lang="en-US" sz="1600">
                <a:latin typeface="Lato Extended"/>
              </a:rPr>
              <a:t>If possible, determine effect sensitivity</a:t>
            </a:r>
          </a:p>
        </p:txBody>
      </p:sp>
      <p:pic>
        <p:nvPicPr>
          <p:cNvPr id="11266" name="Picture 2">
            <a:extLst>
              <a:ext uri="{FF2B5EF4-FFF2-40B4-BE49-F238E27FC236}">
                <a16:creationId xmlns:a16="http://schemas.microsoft.com/office/drawing/2014/main" id="{B7232CCC-0344-4A49-B366-C85973C68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706" y="348891"/>
            <a:ext cx="5038725" cy="322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332BC20-9E99-432F-A8C0-3479FE703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08CF0138-26F3-46A3-B0A1-7AE525F2630A}"/>
              </a:ext>
            </a:extLst>
          </p:cNvPr>
          <p:cNvSpPr>
            <a:spLocks noGrp="1"/>
          </p:cNvSpPr>
          <p:nvPr>
            <p:ph type="sldNum" sz="quarter" idx="12"/>
          </p:nvPr>
        </p:nvSpPr>
        <p:spPr/>
        <p:txBody>
          <a:bodyPr/>
          <a:lstStyle/>
          <a:p>
            <a:fld id="{D0B5CDF8-54D5-6043-A52E-76818AC5EAB8}" type="slidenum">
              <a:rPr lang="en-US" smtClean="0"/>
              <a:pPr/>
              <a:t>6</a:t>
            </a:fld>
            <a:endParaRPr lang="en-US"/>
          </a:p>
        </p:txBody>
      </p:sp>
    </p:spTree>
    <p:extLst>
      <p:ext uri="{BB962C8B-B14F-4D97-AF65-F5344CB8AC3E}">
        <p14:creationId xmlns:p14="http://schemas.microsoft.com/office/powerpoint/2010/main" val="153861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625278" y="723536"/>
            <a:ext cx="8179579" cy="3477875"/>
          </a:xfrm>
          <a:prstGeom prst="rect">
            <a:avLst/>
          </a:prstGeom>
          <a:noFill/>
        </p:spPr>
        <p:txBody>
          <a:bodyPr wrap="square" lIns="91440" tIns="45720" rIns="91440" bIns="45720" anchor="t">
            <a:spAutoFit/>
          </a:bodyPr>
          <a:lstStyle/>
          <a:p>
            <a:endParaRPr lang="en-US" sz="1600">
              <a:solidFill>
                <a:srgbClr val="2D3B45"/>
              </a:solidFill>
              <a:latin typeface="Lato Extended"/>
            </a:endParaRPr>
          </a:p>
          <a:p>
            <a:pPr marL="285750" indent="-285750">
              <a:buFont typeface="Arial" panose="020B0604020202020204" pitchFamily="34" charset="0"/>
              <a:buChar char="•"/>
            </a:pPr>
            <a:endParaRPr lang="en-US" sz="1600">
              <a:solidFill>
                <a:srgbClr val="2D3B45"/>
              </a:solidFill>
              <a:latin typeface="Lato Extended"/>
            </a:endParaRPr>
          </a:p>
          <a:p>
            <a:pPr marL="401638" lvl="1" indent="-234950">
              <a:buFont typeface="Arial" panose="020B0604020202020204" pitchFamily="34" charset="0"/>
              <a:buChar char="•"/>
            </a:pPr>
            <a:r>
              <a:rPr lang="en-US" sz="1600" b="1" u="sng">
                <a:solidFill>
                  <a:srgbClr val="2D3B45"/>
                </a:solidFill>
                <a:latin typeface="Lato Extended"/>
              </a:rPr>
              <a:t>Teamwork Quality (TWQ):</a:t>
            </a:r>
          </a:p>
          <a:p>
            <a:pPr marL="623888" lvl="2"/>
            <a:r>
              <a:rPr lang="en-US" sz="1600">
                <a:solidFill>
                  <a:srgbClr val="2D3B45"/>
                </a:solidFill>
                <a:latin typeface="Lato Extended"/>
              </a:rPr>
              <a:t>A measure of collaboration… </a:t>
            </a:r>
            <a:r>
              <a:rPr lang="en-US" sz="1400">
                <a:solidFill>
                  <a:srgbClr val="2D3B45"/>
                </a:solidFill>
                <a:latin typeface="Lato Extended"/>
              </a:rPr>
              <a:t>(</a:t>
            </a:r>
            <a:r>
              <a:rPr lang="en-US" sz="1400" err="1">
                <a:solidFill>
                  <a:srgbClr val="2D3B45"/>
                </a:solidFill>
                <a:latin typeface="Lato Extended"/>
              </a:rPr>
              <a:t>Hoegl</a:t>
            </a:r>
            <a:r>
              <a:rPr lang="en-US" sz="1400">
                <a:solidFill>
                  <a:srgbClr val="2D3B45"/>
                </a:solidFill>
                <a:latin typeface="Lato Extended"/>
              </a:rPr>
              <a:t> &amp; </a:t>
            </a:r>
            <a:r>
              <a:rPr lang="en-US" sz="1400" err="1">
                <a:solidFill>
                  <a:srgbClr val="2D3B45"/>
                </a:solidFill>
                <a:latin typeface="Lato Extended"/>
              </a:rPr>
              <a:t>Gemuenden</a:t>
            </a:r>
            <a:r>
              <a:rPr lang="en-US" sz="1400">
                <a:solidFill>
                  <a:srgbClr val="2D3B45"/>
                </a:solidFill>
                <a:latin typeface="Lato Extended"/>
              </a:rPr>
              <a:t>, 2001)</a:t>
            </a:r>
          </a:p>
          <a:p>
            <a:pPr marL="401638" lvl="1" indent="-234950">
              <a:buFont typeface="Arial" panose="020B0604020202020204" pitchFamily="34" charset="0"/>
              <a:buChar char="•"/>
            </a:pPr>
            <a:endParaRPr lang="en-US" sz="1400">
              <a:solidFill>
                <a:srgbClr val="2D3B45"/>
              </a:solidFill>
              <a:latin typeface="Lato Extended"/>
            </a:endParaRPr>
          </a:p>
          <a:p>
            <a:pPr marL="401638" lvl="1" indent="-234950">
              <a:buFont typeface="Arial" panose="020B0604020202020204" pitchFamily="34" charset="0"/>
              <a:buChar char="•"/>
            </a:pPr>
            <a:r>
              <a:rPr lang="en-US" sz="1600" b="1" u="sng">
                <a:solidFill>
                  <a:srgbClr val="2D3B45"/>
                </a:solidFill>
                <a:latin typeface="Lato Extended"/>
              </a:rPr>
              <a:t>Team Performance</a:t>
            </a:r>
            <a:r>
              <a:rPr lang="en-US" sz="1600" b="1">
                <a:solidFill>
                  <a:srgbClr val="2D3B45"/>
                </a:solidFill>
                <a:latin typeface="Lato Extended"/>
              </a:rPr>
              <a:t> :</a:t>
            </a:r>
          </a:p>
          <a:p>
            <a:pPr marL="623888" lvl="2"/>
            <a:r>
              <a:rPr lang="en-US" sz="1600">
                <a:solidFill>
                  <a:srgbClr val="2D3B45"/>
                </a:solidFill>
                <a:latin typeface="Lato Extended"/>
              </a:rPr>
              <a:t>The extent to which a team meets established objectives </a:t>
            </a:r>
            <a:r>
              <a:rPr lang="en-US" sz="1400">
                <a:solidFill>
                  <a:srgbClr val="2D3B45"/>
                </a:solidFill>
                <a:latin typeface="Lato Extended"/>
              </a:rPr>
              <a:t>(</a:t>
            </a:r>
            <a:r>
              <a:rPr lang="en-US" sz="1400" err="1">
                <a:solidFill>
                  <a:srgbClr val="2D3B45"/>
                </a:solidFill>
                <a:latin typeface="Lato Extended"/>
              </a:rPr>
              <a:t>Hoegl</a:t>
            </a:r>
            <a:r>
              <a:rPr lang="en-US" sz="1400">
                <a:solidFill>
                  <a:srgbClr val="2D3B45"/>
                </a:solidFill>
                <a:latin typeface="Lato Extended"/>
              </a:rPr>
              <a:t> &amp; </a:t>
            </a:r>
            <a:r>
              <a:rPr lang="en-US" sz="1400" err="1">
                <a:solidFill>
                  <a:srgbClr val="2D3B45"/>
                </a:solidFill>
                <a:latin typeface="Lato Extended"/>
              </a:rPr>
              <a:t>Gemuenden</a:t>
            </a:r>
            <a:r>
              <a:rPr lang="en-US" sz="1400">
                <a:solidFill>
                  <a:srgbClr val="2D3B45"/>
                </a:solidFill>
                <a:latin typeface="Lato Extended"/>
              </a:rPr>
              <a:t>, 2001)</a:t>
            </a:r>
          </a:p>
          <a:p>
            <a:pPr marL="623888" lvl="2"/>
            <a:endParaRPr lang="en-US" sz="1400">
              <a:solidFill>
                <a:srgbClr val="2D3B45"/>
              </a:solidFill>
              <a:latin typeface="Lato Extended"/>
            </a:endParaRPr>
          </a:p>
          <a:p>
            <a:pPr marL="401638" lvl="1" indent="-234950">
              <a:buFont typeface="Arial" panose="020B0604020202020204" pitchFamily="34" charset="0"/>
              <a:buChar char="•"/>
            </a:pPr>
            <a:r>
              <a:rPr lang="en-US" sz="1600" b="1" u="sng">
                <a:solidFill>
                  <a:srgbClr val="2D3B45"/>
                </a:solidFill>
                <a:latin typeface="Lato Extended"/>
              </a:rPr>
              <a:t>Individual Success:</a:t>
            </a:r>
            <a:r>
              <a:rPr lang="en-US" sz="1600" b="1">
                <a:solidFill>
                  <a:srgbClr val="2D3B45"/>
                </a:solidFill>
                <a:latin typeface="Lato Extended"/>
              </a:rPr>
              <a:t>* </a:t>
            </a:r>
          </a:p>
          <a:p>
            <a:pPr marL="623888" lvl="2"/>
            <a:r>
              <a:rPr lang="en-US" sz="1600">
                <a:solidFill>
                  <a:srgbClr val="2D3B45"/>
                </a:solidFill>
                <a:latin typeface="Lato Extended"/>
              </a:rPr>
              <a:t>Winning the Individual Prize</a:t>
            </a:r>
          </a:p>
          <a:p>
            <a:pPr marL="401638" lvl="1" indent="-234950">
              <a:buFont typeface="Arial" panose="020B0604020202020204" pitchFamily="34" charset="0"/>
              <a:buChar char="•"/>
            </a:pPr>
            <a:endParaRPr lang="en-US" sz="1600" u="sng">
              <a:solidFill>
                <a:srgbClr val="2D3B45"/>
              </a:solidFill>
              <a:latin typeface="Lato Extended"/>
            </a:endParaRPr>
          </a:p>
          <a:p>
            <a:pPr marL="401638" lvl="1" indent="-234950">
              <a:buFont typeface="Arial" panose="020B0604020202020204" pitchFamily="34" charset="0"/>
              <a:buChar char="•"/>
            </a:pPr>
            <a:r>
              <a:rPr lang="en-US" sz="1600" b="1" u="sng">
                <a:solidFill>
                  <a:srgbClr val="2D3B45"/>
                </a:solidFill>
                <a:latin typeface="Lato Extended"/>
              </a:rPr>
              <a:t>Opportunity for Success:</a:t>
            </a:r>
            <a:r>
              <a:rPr lang="en-US" sz="1600" b="1">
                <a:solidFill>
                  <a:srgbClr val="2D3B45"/>
                </a:solidFill>
                <a:latin typeface="Lato Extended"/>
              </a:rPr>
              <a:t> </a:t>
            </a:r>
            <a:endParaRPr lang="en-US" sz="1600">
              <a:solidFill>
                <a:srgbClr val="2D3B45"/>
              </a:solidFill>
              <a:latin typeface="Lato Extended"/>
            </a:endParaRPr>
          </a:p>
          <a:p>
            <a:pPr marL="623888" lvl="2"/>
            <a:r>
              <a:rPr lang="en-US" sz="1600">
                <a:solidFill>
                  <a:srgbClr val="2D3B45"/>
                </a:solidFill>
                <a:latin typeface="Lato Extended"/>
              </a:rPr>
              <a:t>Placing First or in the Final 4</a:t>
            </a:r>
          </a:p>
          <a:p>
            <a:pPr marL="166688" lvl="1"/>
            <a:endParaRPr lang="en-US" sz="1600">
              <a:solidFill>
                <a:srgbClr val="2D3B45"/>
              </a:solidFill>
              <a:latin typeface="Lato Extended"/>
            </a:endParaRPr>
          </a:p>
        </p:txBody>
      </p:sp>
      <p:sp>
        <p:nvSpPr>
          <p:cNvPr id="7" name="TextBox 6">
            <a:extLst>
              <a:ext uri="{FF2B5EF4-FFF2-40B4-BE49-F238E27FC236}">
                <a16:creationId xmlns:a16="http://schemas.microsoft.com/office/drawing/2014/main" id="{7BD87FD7-997E-4508-AFDA-2DC2570FA439}"/>
              </a:ext>
            </a:extLst>
          </p:cNvPr>
          <p:cNvSpPr txBox="1"/>
          <p:nvPr/>
        </p:nvSpPr>
        <p:spPr>
          <a:xfrm>
            <a:off x="911572" y="4439871"/>
            <a:ext cx="6851303" cy="553998"/>
          </a:xfrm>
          <a:prstGeom prst="rect">
            <a:avLst/>
          </a:prstGeom>
          <a:noFill/>
        </p:spPr>
        <p:txBody>
          <a:bodyPr wrap="square">
            <a:spAutoFit/>
          </a:bodyPr>
          <a:lstStyle/>
          <a:p>
            <a:r>
              <a:rPr lang="en-US" sz="1000">
                <a:solidFill>
                  <a:srgbClr val="2D3B45"/>
                </a:solidFill>
                <a:latin typeface="Lato Extended"/>
              </a:rPr>
              <a:t>*Note: this is significantly different than much of the current team performance literature which evaluates individual success based on how much the individual feels they contributes (</a:t>
            </a:r>
            <a:r>
              <a:rPr lang="en-US" sz="1000" err="1">
                <a:solidFill>
                  <a:srgbClr val="2D3B45"/>
                </a:solidFill>
                <a:latin typeface="Lato Extended"/>
              </a:rPr>
              <a:t>Hoegl</a:t>
            </a:r>
            <a:r>
              <a:rPr lang="en-US" sz="1000">
                <a:solidFill>
                  <a:srgbClr val="2D3B45"/>
                </a:solidFill>
                <a:latin typeface="Lato Extended"/>
              </a:rPr>
              <a:t> &amp; </a:t>
            </a:r>
            <a:r>
              <a:rPr lang="en-US" sz="1000" err="1">
                <a:solidFill>
                  <a:srgbClr val="2D3B45"/>
                </a:solidFill>
                <a:latin typeface="Lato Extended"/>
              </a:rPr>
              <a:t>Gemuenden</a:t>
            </a:r>
            <a:r>
              <a:rPr lang="en-US" sz="1000">
                <a:solidFill>
                  <a:srgbClr val="2D3B45"/>
                </a:solidFill>
                <a:latin typeface="Lato Extended"/>
              </a:rPr>
              <a:t>, 2001)</a:t>
            </a:r>
            <a:r>
              <a:rPr lang="en-US" sz="900">
                <a:solidFill>
                  <a:srgbClr val="2D3B45"/>
                </a:solidFill>
                <a:latin typeface="Lato Extended"/>
              </a:rPr>
              <a:t>, </a:t>
            </a:r>
            <a:r>
              <a:rPr lang="en-US" sz="1000" i="1">
                <a:solidFill>
                  <a:srgbClr val="2D3B45"/>
                </a:solidFill>
                <a:latin typeface="Lato Extended"/>
              </a:rPr>
              <a:t>(Brown et al., 2016)</a:t>
            </a:r>
            <a:endParaRPr lang="en-US" sz="1000">
              <a:solidFill>
                <a:srgbClr val="2D3B45"/>
              </a:solidFill>
              <a:latin typeface="Lato Extended"/>
            </a:endParaRPr>
          </a:p>
          <a:p>
            <a:endParaRPr lang="en-US" sz="1000">
              <a:solidFill>
                <a:srgbClr val="2D3B45"/>
              </a:solidFill>
              <a:latin typeface="Lato Extended"/>
            </a:endParaRPr>
          </a:p>
        </p:txBody>
      </p:sp>
      <p:pic>
        <p:nvPicPr>
          <p:cNvPr id="8194" name="Picture 2">
            <a:extLst>
              <a:ext uri="{FF2B5EF4-FFF2-40B4-BE49-F238E27FC236}">
                <a16:creationId xmlns:a16="http://schemas.microsoft.com/office/drawing/2014/main" id="{E097C743-6286-43D5-9E71-DAB52F9DC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548" y="370722"/>
            <a:ext cx="3744904" cy="4123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5AB64BE-4AC1-4F6E-A8C7-FC6E49E51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3" name="Slide Number Placeholder 2">
            <a:extLst>
              <a:ext uri="{FF2B5EF4-FFF2-40B4-BE49-F238E27FC236}">
                <a16:creationId xmlns:a16="http://schemas.microsoft.com/office/drawing/2014/main" id="{1DF09F29-4BEA-4E49-993E-A2C4F6F6BD59}"/>
              </a:ext>
            </a:extLst>
          </p:cNvPr>
          <p:cNvSpPr>
            <a:spLocks noGrp="1"/>
          </p:cNvSpPr>
          <p:nvPr>
            <p:ph type="sldNum" sz="quarter" idx="12"/>
          </p:nvPr>
        </p:nvSpPr>
        <p:spPr/>
        <p:txBody>
          <a:bodyPr/>
          <a:lstStyle/>
          <a:p>
            <a:fld id="{D0B5CDF8-54D5-6043-A52E-76818AC5EAB8}" type="slidenum">
              <a:rPr lang="en-US" smtClean="0"/>
              <a:pPr/>
              <a:t>7</a:t>
            </a:fld>
            <a:endParaRPr lang="en-US"/>
          </a:p>
        </p:txBody>
      </p:sp>
    </p:spTree>
    <p:extLst>
      <p:ext uri="{BB962C8B-B14F-4D97-AF65-F5344CB8AC3E}">
        <p14:creationId xmlns:p14="http://schemas.microsoft.com/office/powerpoint/2010/main" val="339184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D60A11-C66E-4337-9463-93800869E24E}"/>
              </a:ext>
            </a:extLst>
          </p:cNvPr>
          <p:cNvSpPr txBox="1">
            <a:spLocks/>
          </p:cNvSpPr>
          <p:nvPr/>
        </p:nvSpPr>
        <p:spPr>
          <a:xfrm>
            <a:off x="1220627" y="918416"/>
            <a:ext cx="6256498" cy="4063159"/>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0" i="0" kern="1200">
                <a:solidFill>
                  <a:schemeClr val="tx1"/>
                </a:solidFill>
                <a:latin typeface="Helvetica Neue Medium" charset="0"/>
                <a:ea typeface="Helvetica Neue Medium" charset="0"/>
                <a:cs typeface="Helvetica Neue Medium" charset="0"/>
              </a:defRPr>
            </a:lvl1pPr>
          </a:lstStyle>
          <a:p>
            <a:r>
              <a:rPr lang="en-US" sz="1800" b="1">
                <a:latin typeface="Lato Extended"/>
                <a:ea typeface="Helvetica" charset="0"/>
                <a:cs typeface="Helvetica" charset="0"/>
              </a:rPr>
              <a:t>Refocused scope: </a:t>
            </a:r>
          </a:p>
          <a:p>
            <a:endParaRPr lang="en-US" sz="1800">
              <a:latin typeface="Lato Extended"/>
              <a:ea typeface="Helvetica" charset="0"/>
              <a:cs typeface="Helvetica" charset="0"/>
            </a:endParaRPr>
          </a:p>
          <a:p>
            <a:pPr marL="285750" indent="-285750">
              <a:buFont typeface="Arial" panose="020B0604020202020204" pitchFamily="34" charset="0"/>
              <a:buChar char="•"/>
            </a:pPr>
            <a:r>
              <a:rPr lang="en-US" sz="1800">
                <a:latin typeface="Lato Extended"/>
                <a:ea typeface="Helvetica" charset="0"/>
                <a:cs typeface="Helvetica" charset="0"/>
              </a:rPr>
              <a:t>Dropped individual demographics from study scope</a:t>
            </a:r>
          </a:p>
          <a:p>
            <a:pPr marL="285750" indent="-285750">
              <a:buFont typeface="Arial" panose="020B0604020202020204" pitchFamily="34" charset="0"/>
              <a:buChar char="•"/>
            </a:pPr>
            <a:endParaRPr lang="en-US" sz="1800">
              <a:latin typeface="Lato Extended"/>
              <a:ea typeface="Helvetica" charset="0"/>
              <a:cs typeface="Helvetica" charset="0"/>
            </a:endParaRPr>
          </a:p>
          <a:p>
            <a:pPr marL="285750" indent="-285750">
              <a:buFont typeface="Arial" panose="020B0604020202020204" pitchFamily="34" charset="0"/>
              <a:buChar char="•"/>
            </a:pPr>
            <a:r>
              <a:rPr lang="en-US" sz="1800">
                <a:latin typeface="Lato Extended"/>
                <a:ea typeface="Helvetica" charset="0"/>
                <a:cs typeface="Helvetica" charset="0"/>
              </a:rPr>
              <a:t>Prioritized on Teams, TWQ, and season winners</a:t>
            </a:r>
          </a:p>
          <a:p>
            <a:pPr marL="285750" indent="-285750">
              <a:buFont typeface="Arial" panose="020B0604020202020204" pitchFamily="34" charset="0"/>
              <a:buChar char="•"/>
            </a:pPr>
            <a:endParaRPr lang="en-US" sz="1800">
              <a:latin typeface="Lato Extended"/>
              <a:ea typeface="Helvetica" charset="0"/>
              <a:cs typeface="Helvetica" charset="0"/>
            </a:endParaRPr>
          </a:p>
          <a:p>
            <a:pPr marL="285750" indent="-285750">
              <a:buFont typeface="Arial" panose="020B0604020202020204" pitchFamily="34" charset="0"/>
              <a:buChar char="•"/>
            </a:pPr>
            <a:r>
              <a:rPr lang="en-US" sz="1800">
                <a:latin typeface="Lato Extended"/>
                <a:ea typeface="Helvetica" charset="0"/>
                <a:cs typeface="Helvetica" charset="0"/>
              </a:rPr>
              <a:t>Maintained the ability to expand back to ‘Final 4’ in the event we validated our first three hypothesis’.</a:t>
            </a:r>
          </a:p>
          <a:p>
            <a:pPr marL="342900" indent="-342900">
              <a:buFontTx/>
              <a:buChar char="-"/>
            </a:pPr>
            <a:endParaRPr lang="en-US" sz="1800">
              <a:latin typeface="Lato Extended"/>
              <a:ea typeface="Helvetica" charset="0"/>
              <a:cs typeface="Helvetica" charset="0"/>
            </a:endParaRPr>
          </a:p>
          <a:p>
            <a:r>
              <a:rPr lang="en-US" sz="1800" b="1">
                <a:latin typeface="Lato Extended"/>
                <a:ea typeface="Helvetica" charset="0"/>
                <a:cs typeface="Helvetica" charset="0"/>
              </a:rPr>
              <a:t>Because:</a:t>
            </a:r>
          </a:p>
          <a:p>
            <a:endParaRPr lang="en-US" sz="1800">
              <a:latin typeface="Lato Extended"/>
              <a:ea typeface="Helvetica" charset="0"/>
              <a:cs typeface="Helvetica" charset="0"/>
            </a:endParaRPr>
          </a:p>
          <a:p>
            <a:pPr marL="285750" indent="-285750">
              <a:buFont typeface="Arial" panose="020B0604020202020204" pitchFamily="34" charset="0"/>
              <a:buChar char="•"/>
            </a:pPr>
            <a:r>
              <a:rPr lang="en-US" sz="1800">
                <a:latin typeface="Lato Extended"/>
                <a:ea typeface="Helvetica" charset="0"/>
                <a:cs typeface="Helvetica" charset="0"/>
              </a:rPr>
              <a:t>Samples were taking between 20-40 minutes to collect.</a:t>
            </a:r>
          </a:p>
          <a:p>
            <a:pPr marL="285750" indent="-285750">
              <a:buFont typeface="Arial" panose="020B0604020202020204" pitchFamily="34" charset="0"/>
              <a:buChar char="•"/>
            </a:pPr>
            <a:endParaRPr lang="en-US" sz="1800">
              <a:latin typeface="Lato Extended"/>
              <a:ea typeface="Helvetica" charset="0"/>
              <a:cs typeface="Helvetica" charset="0"/>
            </a:endParaRPr>
          </a:p>
          <a:p>
            <a:pPr marL="285750" indent="-285750">
              <a:buFont typeface="Arial" panose="020B0604020202020204" pitchFamily="34" charset="0"/>
              <a:buChar char="•"/>
            </a:pPr>
            <a:r>
              <a:rPr lang="en-US" sz="1800">
                <a:latin typeface="Lato Extended"/>
                <a:ea typeface="Helvetica" charset="0"/>
                <a:cs typeface="Helvetica" charset="0"/>
              </a:rPr>
              <a:t>Coding requirements for individual demographic data exceeded current study capability</a:t>
            </a:r>
          </a:p>
          <a:p>
            <a:pPr marL="342900" indent="-342900">
              <a:buFontTx/>
              <a:buChar char="-"/>
            </a:pPr>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a:p>
            <a:endParaRPr lang="en-US" sz="1800">
              <a:latin typeface="Lato Extended"/>
              <a:ea typeface="Helvetica" charset="0"/>
              <a:cs typeface="Helvetica" charset="0"/>
            </a:endParaRPr>
          </a:p>
        </p:txBody>
      </p:sp>
      <p:pic>
        <p:nvPicPr>
          <p:cNvPr id="2050" name="Picture 2">
            <a:extLst>
              <a:ext uri="{FF2B5EF4-FFF2-40B4-BE49-F238E27FC236}">
                <a16:creationId xmlns:a16="http://schemas.microsoft.com/office/drawing/2014/main" id="{51E5A8F7-E035-4B44-B0FA-9C1B0E698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082" y="265124"/>
            <a:ext cx="7581900" cy="3475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FDF9CF-DB33-4767-8219-E36F44C4F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sp>
        <p:nvSpPr>
          <p:cNvPr id="2" name="Slide Number Placeholder 1">
            <a:extLst>
              <a:ext uri="{FF2B5EF4-FFF2-40B4-BE49-F238E27FC236}">
                <a16:creationId xmlns:a16="http://schemas.microsoft.com/office/drawing/2014/main" id="{4F5DB447-CE50-4244-972F-74DDF47B673D}"/>
              </a:ext>
            </a:extLst>
          </p:cNvPr>
          <p:cNvSpPr>
            <a:spLocks noGrp="1"/>
          </p:cNvSpPr>
          <p:nvPr>
            <p:ph type="sldNum" sz="quarter" idx="12"/>
          </p:nvPr>
        </p:nvSpPr>
        <p:spPr/>
        <p:txBody>
          <a:bodyPr/>
          <a:lstStyle/>
          <a:p>
            <a:fld id="{D0B5CDF8-54D5-6043-A52E-76818AC5EAB8}" type="slidenum">
              <a:rPr lang="en-US" smtClean="0"/>
              <a:pPr/>
              <a:t>8</a:t>
            </a:fld>
            <a:endParaRPr lang="en-US"/>
          </a:p>
        </p:txBody>
      </p:sp>
    </p:spTree>
    <p:extLst>
      <p:ext uri="{BB962C8B-B14F-4D97-AF65-F5344CB8AC3E}">
        <p14:creationId xmlns:p14="http://schemas.microsoft.com/office/powerpoint/2010/main" val="209812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B8CC7B-5AE4-4DCE-8037-1E36FEFD9AB1}"/>
              </a:ext>
            </a:extLst>
          </p:cNvPr>
          <p:cNvSpPr txBox="1"/>
          <p:nvPr/>
        </p:nvSpPr>
        <p:spPr>
          <a:xfrm>
            <a:off x="415131" y="866347"/>
            <a:ext cx="5290457" cy="1962076"/>
          </a:xfrm>
          <a:prstGeom prst="rect">
            <a:avLst/>
          </a:prstGeom>
          <a:noFill/>
        </p:spPr>
        <p:txBody>
          <a:bodyPr wrap="square">
            <a:spAutoFit/>
          </a:bodyPr>
          <a:lstStyle/>
          <a:p>
            <a:endParaRPr lang="en-US" sz="1350">
              <a:solidFill>
                <a:srgbClr val="2D3B45"/>
              </a:solidFill>
              <a:latin typeface="Lato Extended"/>
            </a:endParaRPr>
          </a:p>
          <a:p>
            <a:endParaRPr lang="en-US" sz="1350">
              <a:solidFill>
                <a:srgbClr val="2D3B45"/>
              </a:solidFill>
              <a:latin typeface="Lato Extended"/>
            </a:endParaRPr>
          </a:p>
          <a:p>
            <a:endParaRPr lang="en-US" sz="1350">
              <a:solidFill>
                <a:srgbClr val="2D3B45"/>
              </a:solidFill>
              <a:latin typeface="Lato Extended"/>
            </a:endParaRPr>
          </a:p>
          <a:p>
            <a:pPr marL="285750" indent="-285750">
              <a:buFont typeface="Arial" panose="020B0604020202020204" pitchFamily="34" charset="0"/>
              <a:buChar char="•"/>
            </a:pPr>
            <a:endParaRPr lang="en-US" sz="1350">
              <a:solidFill>
                <a:srgbClr val="2D3B45"/>
              </a:solidFill>
              <a:latin typeface="Lato Extended"/>
            </a:endParaRPr>
          </a:p>
          <a:p>
            <a:pPr marL="285750" indent="-285750">
              <a:buFont typeface="Arial" panose="020B0604020202020204" pitchFamily="34" charset="0"/>
              <a:buChar char="•"/>
            </a:pPr>
            <a:endParaRPr lang="en-US" sz="1350">
              <a:solidFill>
                <a:srgbClr val="2D3B45"/>
              </a:solidFill>
              <a:latin typeface="Lato Extended"/>
            </a:endParaRPr>
          </a:p>
          <a:p>
            <a:endParaRPr lang="en-US" sz="1350">
              <a:solidFill>
                <a:srgbClr val="2D3B45"/>
              </a:solidFill>
              <a:latin typeface="Lato Extended"/>
            </a:endParaRPr>
          </a:p>
          <a:p>
            <a:pPr marL="285750" indent="-285750">
              <a:buFont typeface="Arial" panose="020B0604020202020204" pitchFamily="34" charset="0"/>
              <a:buChar char="•"/>
            </a:pPr>
            <a:endParaRPr lang="en-US" sz="1350">
              <a:solidFill>
                <a:srgbClr val="2D3B45"/>
              </a:solidFill>
              <a:latin typeface="Lato Extended"/>
            </a:endParaRPr>
          </a:p>
          <a:p>
            <a:pPr marL="285750" indent="-285750">
              <a:buFont typeface="Arial" panose="020B0604020202020204" pitchFamily="34" charset="0"/>
              <a:buChar char="•"/>
            </a:pPr>
            <a:endParaRPr lang="en-US" sz="1350">
              <a:solidFill>
                <a:srgbClr val="2D3B45"/>
              </a:solidFill>
              <a:latin typeface="Lato Extended"/>
            </a:endParaRPr>
          </a:p>
          <a:p>
            <a:pPr marL="285750" indent="-285750">
              <a:buFont typeface="Arial" panose="020B0604020202020204" pitchFamily="34" charset="0"/>
              <a:buChar char="•"/>
            </a:pPr>
            <a:endParaRPr lang="en-US" sz="1350">
              <a:solidFill>
                <a:srgbClr val="2D3B45"/>
              </a:solidFill>
              <a:latin typeface="Lato Extended"/>
            </a:endParaRPr>
          </a:p>
        </p:txBody>
      </p:sp>
      <p:sp>
        <p:nvSpPr>
          <p:cNvPr id="4" name="TextBox 3">
            <a:extLst>
              <a:ext uri="{FF2B5EF4-FFF2-40B4-BE49-F238E27FC236}">
                <a16:creationId xmlns:a16="http://schemas.microsoft.com/office/drawing/2014/main" id="{8F3E5EC9-1165-4E84-8A76-647600D03842}"/>
              </a:ext>
            </a:extLst>
          </p:cNvPr>
          <p:cNvSpPr txBox="1"/>
          <p:nvPr/>
        </p:nvSpPr>
        <p:spPr>
          <a:xfrm>
            <a:off x="415131" y="981763"/>
            <a:ext cx="8386761" cy="3693319"/>
          </a:xfrm>
          <a:prstGeom prst="rect">
            <a:avLst/>
          </a:prstGeom>
          <a:noFill/>
        </p:spPr>
        <p:txBody>
          <a:bodyPr wrap="square">
            <a:spAutoFit/>
          </a:bodyPr>
          <a:lstStyle/>
          <a:p>
            <a:endParaRPr lang="en-US">
              <a:solidFill>
                <a:srgbClr val="2D3B45"/>
              </a:solidFill>
              <a:latin typeface="Lato Extended"/>
            </a:endParaRPr>
          </a:p>
          <a:p>
            <a:r>
              <a:rPr lang="en-US">
                <a:solidFill>
                  <a:srgbClr val="2D3B45"/>
                </a:solidFill>
                <a:latin typeface="Lato Extended"/>
              </a:rPr>
              <a:t>Often, professional collaborative teams:</a:t>
            </a:r>
          </a:p>
          <a:p>
            <a:endParaRPr lang="en-US">
              <a:solidFill>
                <a:srgbClr val="2D3B45"/>
              </a:solidFill>
              <a:latin typeface="Lato Extended"/>
            </a:endParaRPr>
          </a:p>
          <a:p>
            <a:pPr marL="742950" lvl="1" indent="-285750">
              <a:buFont typeface="Arial" panose="020B0604020202020204" pitchFamily="34" charset="0"/>
              <a:buChar char="•"/>
            </a:pPr>
            <a:r>
              <a:rPr lang="en-US">
                <a:solidFill>
                  <a:srgbClr val="2D3B45"/>
                </a:solidFill>
                <a:latin typeface="Lato Extended"/>
              </a:rPr>
              <a:t>Are Ad hoc (Stone et al., 2010)</a:t>
            </a:r>
          </a:p>
          <a:p>
            <a:pPr marL="742950" lvl="1" indent="-285750">
              <a:buFont typeface="Arial" panose="020B0604020202020204" pitchFamily="34" charset="0"/>
              <a:buChar char="•"/>
            </a:pPr>
            <a:r>
              <a:rPr lang="en-US">
                <a:solidFill>
                  <a:srgbClr val="2D3B45"/>
                </a:solidFill>
                <a:latin typeface="Lato Extended"/>
              </a:rPr>
              <a:t>Are Multidisciplinary/Transdisciplinary (Zeigler, 1990), (Flowers et al., 2000)</a:t>
            </a:r>
          </a:p>
          <a:p>
            <a:pPr marL="742950" lvl="1" indent="-285750">
              <a:buFont typeface="Arial" panose="020B0604020202020204" pitchFamily="34" charset="0"/>
              <a:buChar char="•"/>
            </a:pPr>
            <a:r>
              <a:rPr lang="en-US">
                <a:solidFill>
                  <a:srgbClr val="2D3B45"/>
                </a:solidFill>
                <a:latin typeface="Lato Extended"/>
              </a:rPr>
              <a:t>Account for </a:t>
            </a:r>
            <a:r>
              <a:rPr lang="en-US" i="1">
                <a:solidFill>
                  <a:srgbClr val="2D3B45"/>
                </a:solidFill>
                <a:latin typeface="Lato Extended"/>
              </a:rPr>
              <a:t>individual</a:t>
            </a:r>
            <a:r>
              <a:rPr lang="en-US">
                <a:solidFill>
                  <a:srgbClr val="2D3B45"/>
                </a:solidFill>
                <a:latin typeface="Lato Extended"/>
              </a:rPr>
              <a:t> and </a:t>
            </a:r>
            <a:r>
              <a:rPr lang="en-US" i="1">
                <a:solidFill>
                  <a:srgbClr val="2D3B45"/>
                </a:solidFill>
                <a:latin typeface="Lato Extended"/>
              </a:rPr>
              <a:t>team</a:t>
            </a:r>
            <a:r>
              <a:rPr lang="en-US">
                <a:solidFill>
                  <a:srgbClr val="2D3B45"/>
                </a:solidFill>
                <a:latin typeface="Lato Extended"/>
              </a:rPr>
              <a:t> success differently (Brown et al., 2016)</a:t>
            </a:r>
          </a:p>
          <a:p>
            <a:pPr marL="742950" lvl="1" indent="-285750">
              <a:buFont typeface="Arial" panose="020B0604020202020204" pitchFamily="34" charset="0"/>
              <a:buChar char="•"/>
            </a:pPr>
            <a:r>
              <a:rPr lang="en-US">
                <a:solidFill>
                  <a:srgbClr val="2D3B45"/>
                </a:solidFill>
                <a:latin typeface="Lato Extended"/>
              </a:rPr>
              <a:t>Do NOT have singularly aligned interests (Garrett-Jones et al., 2005)</a:t>
            </a:r>
          </a:p>
          <a:p>
            <a:pPr marL="285750" indent="-285750">
              <a:buFont typeface="Arial" panose="020B0604020202020204" pitchFamily="34" charset="0"/>
              <a:buChar char="•"/>
            </a:pPr>
            <a:endParaRPr lang="en-US">
              <a:solidFill>
                <a:srgbClr val="2D3B45"/>
              </a:solidFill>
              <a:latin typeface="Lato Extended"/>
            </a:endParaRPr>
          </a:p>
          <a:p>
            <a:r>
              <a:rPr lang="en-US">
                <a:solidFill>
                  <a:srgbClr val="2D3B45"/>
                </a:solidFill>
                <a:latin typeface="Lato Extended"/>
              </a:rPr>
              <a:t>Even though many collaborative projects are non-competitive in nature, there are often post-project rewards that are competitive at the individual level</a:t>
            </a:r>
          </a:p>
          <a:p>
            <a:endParaRPr lang="en-US">
              <a:solidFill>
                <a:srgbClr val="2D3B45"/>
              </a:solidFill>
              <a:latin typeface="Lato Extended"/>
            </a:endParaRPr>
          </a:p>
          <a:p>
            <a:r>
              <a:rPr lang="en-US">
                <a:solidFill>
                  <a:srgbClr val="2D3B45"/>
                </a:solidFill>
                <a:latin typeface="Lato Extended"/>
              </a:rPr>
              <a:t>       (e.g., promotion, follow-on job opportunity, consideration for next grant…).</a:t>
            </a:r>
          </a:p>
          <a:p>
            <a:pPr marL="285750" indent="-285750">
              <a:buFont typeface="Arial" panose="020B0604020202020204" pitchFamily="34" charset="0"/>
              <a:buChar char="•"/>
            </a:pPr>
            <a:endParaRPr lang="en-US">
              <a:solidFill>
                <a:srgbClr val="2D3B45"/>
              </a:solidFill>
              <a:latin typeface="Lato Extended"/>
            </a:endParaRPr>
          </a:p>
        </p:txBody>
      </p:sp>
      <p:pic>
        <p:nvPicPr>
          <p:cNvPr id="9" name="Picture 8">
            <a:extLst>
              <a:ext uri="{FF2B5EF4-FFF2-40B4-BE49-F238E27FC236}">
                <a16:creationId xmlns:a16="http://schemas.microsoft.com/office/drawing/2014/main" id="{558CA1BF-EE6A-4838-AAA5-5F24499E2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6" y="4444023"/>
            <a:ext cx="527774" cy="712177"/>
          </a:xfrm>
          <a:prstGeom prst="rect">
            <a:avLst/>
          </a:prstGeom>
        </p:spPr>
      </p:pic>
      <p:pic>
        <p:nvPicPr>
          <p:cNvPr id="13314" name="Picture 2">
            <a:extLst>
              <a:ext uri="{FF2B5EF4-FFF2-40B4-BE49-F238E27FC236}">
                <a16:creationId xmlns:a16="http://schemas.microsoft.com/office/drawing/2014/main" id="{D396FDC7-07FB-4399-B0AC-1575C362F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437" y="294395"/>
            <a:ext cx="4075112" cy="4348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B156B29-095B-4CF8-A6CC-4296DB702411}"/>
              </a:ext>
            </a:extLst>
          </p:cNvPr>
          <p:cNvSpPr>
            <a:spLocks noGrp="1"/>
          </p:cNvSpPr>
          <p:nvPr>
            <p:ph type="sldNum" sz="quarter" idx="12"/>
          </p:nvPr>
        </p:nvSpPr>
        <p:spPr/>
        <p:txBody>
          <a:bodyPr/>
          <a:lstStyle/>
          <a:p>
            <a:fld id="{D0B5CDF8-54D5-6043-A52E-76818AC5EAB8}" type="slidenum">
              <a:rPr lang="en-US" smtClean="0"/>
              <a:pPr/>
              <a:t>9</a:t>
            </a:fld>
            <a:endParaRPr lang="en-US"/>
          </a:p>
        </p:txBody>
      </p:sp>
    </p:spTree>
    <p:extLst>
      <p:ext uri="{BB962C8B-B14F-4D97-AF65-F5344CB8AC3E}">
        <p14:creationId xmlns:p14="http://schemas.microsoft.com/office/powerpoint/2010/main" val="1095631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4080</Words>
  <Application>Microsoft Office PowerPoint</Application>
  <PresentationFormat>On-screen Show (16:9)</PresentationFormat>
  <Paragraphs>448</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Arial,Sans-Serif</vt:lpstr>
      <vt:lpstr>Calibri</vt:lpstr>
      <vt:lpstr>Calibri Light</vt:lpstr>
      <vt:lpstr>Helvetica Neue Medium</vt:lpstr>
      <vt:lpstr>Lato Extended</vt:lpstr>
      <vt:lpstr>Office Theme</vt:lpstr>
      <vt:lpstr>Teamwork Quality and  Individual Opportunity for Success  through The Reality TV Show Survivor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Title VERSION A</dc:title>
  <dc:creator>Microsoft Office User</dc:creator>
  <cp:lastModifiedBy>Michael Allen</cp:lastModifiedBy>
  <cp:revision>1</cp:revision>
  <cp:lastPrinted>2019-12-02T20:57:45Z</cp:lastPrinted>
  <dcterms:created xsi:type="dcterms:W3CDTF">2016-09-13T13:48:42Z</dcterms:created>
  <dcterms:modified xsi:type="dcterms:W3CDTF">2020-12-11T09:12:54Z</dcterms:modified>
</cp:coreProperties>
</file>